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8" r:id="rId2"/>
    <p:sldId id="259" r:id="rId3"/>
    <p:sldId id="336" r:id="rId4"/>
    <p:sldId id="338" r:id="rId5"/>
    <p:sldId id="263" r:id="rId6"/>
    <p:sldId id="339" r:id="rId7"/>
    <p:sldId id="265" r:id="rId8"/>
    <p:sldId id="306" r:id="rId9"/>
    <p:sldId id="341" r:id="rId10"/>
    <p:sldId id="260" r:id="rId11"/>
    <p:sldId id="307" r:id="rId12"/>
    <p:sldId id="295" r:id="rId13"/>
    <p:sldId id="355" r:id="rId14"/>
    <p:sldId id="330" r:id="rId15"/>
    <p:sldId id="282" r:id="rId16"/>
    <p:sldId id="342" r:id="rId17"/>
    <p:sldId id="332" r:id="rId18"/>
    <p:sldId id="352" r:id="rId19"/>
    <p:sldId id="365" r:id="rId20"/>
    <p:sldId id="286" r:id="rId21"/>
    <p:sldId id="364" r:id="rId22"/>
    <p:sldId id="345" r:id="rId23"/>
    <p:sldId id="344" r:id="rId24"/>
    <p:sldId id="305" r:id="rId25"/>
    <p:sldId id="290" r:id="rId26"/>
    <p:sldId id="291" r:id="rId27"/>
    <p:sldId id="288" r:id="rId28"/>
    <p:sldId id="360" r:id="rId29"/>
    <p:sldId id="358" r:id="rId30"/>
    <p:sldId id="361" r:id="rId31"/>
    <p:sldId id="343" r:id="rId32"/>
    <p:sldId id="350" r:id="rId33"/>
    <p:sldId id="308" r:id="rId34"/>
    <p:sldId id="297" r:id="rId35"/>
    <p:sldId id="346" r:id="rId36"/>
    <p:sldId id="362" r:id="rId37"/>
    <p:sldId id="329" r:id="rId38"/>
    <p:sldId id="313" r:id="rId39"/>
    <p:sldId id="347" r:id="rId40"/>
    <p:sldId id="363" r:id="rId41"/>
    <p:sldId id="349" r:id="rId42"/>
    <p:sldId id="298" r:id="rId43"/>
    <p:sldId id="299" r:id="rId44"/>
    <p:sldId id="300" r:id="rId45"/>
    <p:sldId id="269" r:id="rId46"/>
    <p:sldId id="340" r:id="rId47"/>
    <p:sldId id="337" r:id="rId48"/>
    <p:sldId id="354" r:id="rId49"/>
  </p:sldIdLst>
  <p:sldSz cx="12192000" cy="6858000"/>
  <p:notesSz cx="6858000" cy="9144000"/>
  <p:defaultTextStyle>
    <a:defPPr lvl="0">
      <a:defRPr lang="nl-NL"/>
    </a:defPPr>
    <a:lvl1pPr marL="0" lvl="1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lvl="2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lvl="3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lvl="4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940" y="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 yellow">
    <p:bg bwMode="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9819248C-42BE-9F43-9F46-40D50B305A9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3226005" cy="1268759"/>
          </a:xfrm>
          <a:prstGeom prst="rect">
            <a:avLst/>
          </a:prstGeom>
        </p:spPr>
      </p:pic>
      <p:sp>
        <p:nvSpPr>
          <p:cNvPr id="9" name="Tijdelijke aanduiding voor datum 3">
            <a:extLst>
              <a:ext uri="{FF2B5EF4-FFF2-40B4-BE49-F238E27FC236}">
                <a16:creationId xmlns:a16="http://schemas.microsoft.com/office/drawing/2014/main" id="{9F183073-10E5-1148-8165-AEA6349E14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982776" y="512911"/>
            <a:ext cx="1852952" cy="216025"/>
          </a:xfrm>
          <a:prstGeom prst="rect">
            <a:avLst/>
          </a:prstGeom>
        </p:spPr>
        <p:txBody>
          <a:bodyPr/>
          <a:lstStyle>
            <a:lvl1pPr algn="r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fld id="{4E90FABC-4923-4CDA-9355-1B85082AE2BE}" type="datetimeFigureOut">
              <a:rPr lang="nl-NL" smtClean="0"/>
              <a:t>10-8-2022</a:t>
            </a:fld>
            <a:endParaRPr lang="nl-NL"/>
          </a:p>
        </p:txBody>
      </p:sp>
      <p:sp>
        <p:nvSpPr>
          <p:cNvPr id="31" name="Tijdelijke aanduiding voor tekst 30">
            <a:extLst>
              <a:ext uri="{FF2B5EF4-FFF2-40B4-BE49-F238E27FC236}">
                <a16:creationId xmlns:a16="http://schemas.microsoft.com/office/drawing/2014/main" id="{E6D5F428-993B-6A4C-A7CE-238F44C7C54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75189" y="501835"/>
            <a:ext cx="7006707" cy="227101"/>
          </a:xfrm>
          <a:prstGeom prst="rect">
            <a:avLst/>
          </a:prstGeom>
        </p:spPr>
        <p:txBody>
          <a:bodyPr/>
          <a:lstStyle>
            <a:lvl1pPr algn="ctr">
              <a:defRPr sz="1200" b="0" i="0" u="none" cap="all" spc="50" baseline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Name sub-</a:t>
            </a:r>
            <a:r>
              <a:rPr lang="nl-NL" dirty="0" err="1"/>
              <a:t>sender</a:t>
            </a:r>
            <a:endParaRPr lang="nl-NL" dirty="0"/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509A3404-C322-574D-996D-93CFC229600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74246" y="5800329"/>
            <a:ext cx="5043508" cy="217169"/>
          </a:xfrm>
          <a:prstGeom prst="rect">
            <a:avLst/>
          </a:prstGeom>
        </p:spPr>
        <p:txBody>
          <a:bodyPr/>
          <a:lstStyle>
            <a:lvl1pPr algn="ctr">
              <a:defRPr sz="1200" b="1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nl-NL" dirty="0"/>
              <a:t>Name </a:t>
            </a:r>
            <a:r>
              <a:rPr lang="nl-NL" dirty="0" err="1"/>
              <a:t>Lastname</a:t>
            </a:r>
            <a:endParaRPr lang="nl-NL" dirty="0"/>
          </a:p>
        </p:txBody>
      </p:sp>
      <p:sp>
        <p:nvSpPr>
          <p:cNvPr id="35" name="Tijdelijke aanduiding voor tekst 34">
            <a:extLst>
              <a:ext uri="{FF2B5EF4-FFF2-40B4-BE49-F238E27FC236}">
                <a16:creationId xmlns:a16="http://schemas.microsoft.com/office/drawing/2014/main" id="{D6F025CA-08AA-BB4D-A7AA-3CD26CC85FA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74246" y="6017497"/>
            <a:ext cx="5043508" cy="270592"/>
          </a:xfrm>
          <a:prstGeom prst="rect">
            <a:avLst/>
          </a:prstGeom>
        </p:spPr>
        <p:txBody>
          <a:bodyPr/>
          <a:lstStyle>
            <a:lvl1pPr algn="ctr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Job </a:t>
            </a:r>
            <a:r>
              <a:rPr lang="nl-NL" dirty="0" err="1"/>
              <a:t>title</a:t>
            </a:r>
            <a:endParaRPr lang="nl-NL" dirty="0"/>
          </a:p>
        </p:txBody>
      </p:sp>
      <p:sp>
        <p:nvSpPr>
          <p:cNvPr id="41" name="Titel 1">
            <a:extLst>
              <a:ext uri="{FF2B5EF4-FFF2-40B4-BE49-F238E27FC236}">
                <a16:creationId xmlns:a16="http://schemas.microsoft.com/office/drawing/2014/main" id="{75804E32-4442-4548-B1CA-E4A4F92AB28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3189" y="1196750"/>
            <a:ext cx="11371678" cy="4603578"/>
          </a:xfrm>
          <a:prstGeom prst="rect">
            <a:avLst/>
          </a:prstGeom>
        </p:spPr>
        <p:txBody>
          <a:bodyPr anchor="ctr" anchorCtr="0"/>
          <a:lstStyle>
            <a:lvl1pPr algn="ctr">
              <a:defRPr sz="4099" b="0" i="1">
                <a:latin typeface="Merriweather Light" pitchFamily="2" charset="77"/>
              </a:defRPr>
            </a:lvl1pPr>
          </a:lstStyle>
          <a:p>
            <a:r>
              <a:rPr lang="en-GB" dirty="0"/>
              <a:t>Place your attention-grabbing</a:t>
            </a:r>
            <a:br>
              <a:rPr lang="en-GB" dirty="0"/>
            </a:br>
            <a:r>
              <a:rPr lang="en-GB" dirty="0"/>
              <a:t>headline here</a:t>
            </a:r>
          </a:p>
        </p:txBody>
      </p:sp>
    </p:spTree>
    <p:extLst>
      <p:ext uri="{BB962C8B-B14F-4D97-AF65-F5344CB8AC3E}">
        <p14:creationId xmlns:p14="http://schemas.microsoft.com/office/powerpoint/2010/main" val="2227288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11">
          <p15:clr>
            <a:srgbClr val="FBAE40"/>
          </p15:clr>
        </p15:guide>
        <p15:guide id="7" pos="6200">
          <p15:clr>
            <a:srgbClr val="FBAE40"/>
          </p15:clr>
        </p15:guide>
        <p15:guide id="8" pos="6290">
          <p15:clr>
            <a:srgbClr val="FBAE40"/>
          </p15:clr>
        </p15:guide>
        <p15:guide id="9" pos="4998">
          <p15:clr>
            <a:srgbClr val="FBAE40"/>
          </p15:clr>
        </p15:guide>
        <p15:guide id="10" pos="3864">
          <p15:clr>
            <a:srgbClr val="FBAE40"/>
          </p15:clr>
        </p15:guide>
        <p15:guide id="11" pos="3773">
          <p15:clr>
            <a:srgbClr val="FBAE40"/>
          </p15:clr>
        </p15:guide>
        <p15:guide id="12" pos="2662">
          <p15:clr>
            <a:srgbClr val="FBAE40"/>
          </p15:clr>
        </p15:guide>
        <p15:guide id="13" pos="2571">
          <p15:clr>
            <a:srgbClr val="FBAE40"/>
          </p15:clr>
        </p15:guide>
        <p15:guide id="14" pos="1460">
          <p15:clr>
            <a:srgbClr val="FBAE40"/>
          </p15:clr>
        </p15:guide>
        <p15:guide id="15" pos="1346">
          <p15:clr>
            <a:srgbClr val="FBAE40"/>
          </p15:clr>
        </p15:guide>
        <p15:guide id="18" orient="horz" pos="754">
          <p15:clr>
            <a:srgbClr val="FBAE40"/>
          </p15:clr>
        </p15:guide>
        <p15:guide id="19" orient="horz" pos="2115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screen image + caption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afbeelding 4">
            <a:extLst>
              <a:ext uri="{FF2B5EF4-FFF2-40B4-BE49-F238E27FC236}">
                <a16:creationId xmlns:a16="http://schemas.microsoft.com/office/drawing/2014/main" id="{6BA2A577-21F1-7046-AA42-DF49AEC8BCF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36463" y="368300"/>
            <a:ext cx="11519074" cy="55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Click icon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add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image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2644E85E-CA6A-F844-A413-BC9479C4FF2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36463" y="5948301"/>
            <a:ext cx="11519075" cy="541399"/>
          </a:xfrm>
          <a:prstGeom prst="rect">
            <a:avLst/>
          </a:prstGeom>
        </p:spPr>
        <p:txBody>
          <a:bodyPr lIns="0" bIns="0" anchor="b" anchorCtr="0"/>
          <a:lstStyle>
            <a:lvl1pPr marL="0" marR="0" indent="0" algn="l" defTabSz="91412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nl-NL" sz="1200" b="0" i="0" smtClean="0"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Itasita</a:t>
            </a:r>
            <a:r>
              <a:rPr lang="nl-NL" dirty="0"/>
              <a:t> </a:t>
            </a:r>
            <a:r>
              <a:rPr lang="nl-NL" dirty="0" err="1"/>
              <a:t>sima</a:t>
            </a:r>
            <a:r>
              <a:rPr lang="nl-NL" dirty="0"/>
              <a:t> </a:t>
            </a:r>
            <a:r>
              <a:rPr lang="nl-NL" dirty="0" err="1"/>
              <a:t>dolor</a:t>
            </a:r>
            <a:r>
              <a:rPr lang="nl-NL" dirty="0"/>
              <a:t> min </a:t>
            </a:r>
            <a:r>
              <a:rPr lang="nl-NL" dirty="0" err="1"/>
              <a:t>evellor</a:t>
            </a:r>
            <a:r>
              <a:rPr lang="nl-NL" dirty="0"/>
              <a:t> </a:t>
            </a:r>
            <a:r>
              <a:rPr lang="nl-NL" dirty="0" err="1"/>
              <a:t>ratum</a:t>
            </a:r>
            <a:r>
              <a:rPr lang="nl-NL" dirty="0"/>
              <a:t> </a:t>
            </a:r>
            <a:r>
              <a:rPr lang="nl-NL" dirty="0" err="1"/>
              <a:t>laciis</a:t>
            </a:r>
            <a:r>
              <a:rPr lang="nl-NL" dirty="0"/>
              <a:t> et </a:t>
            </a:r>
            <a:r>
              <a:rPr lang="nl-NL" dirty="0" err="1"/>
              <a:t>quam</a:t>
            </a:r>
            <a:r>
              <a:rPr lang="nl-NL" dirty="0"/>
              <a:t> </a:t>
            </a:r>
            <a:r>
              <a:rPr lang="nl-NL" dirty="0" err="1"/>
              <a:t>voluptat</a:t>
            </a:r>
            <a:r>
              <a:rPr lang="nl-NL" dirty="0"/>
              <a:t> ut </a:t>
            </a:r>
            <a:r>
              <a:rPr lang="nl-NL" dirty="0" err="1"/>
              <a:t>lanis</a:t>
            </a:r>
            <a:r>
              <a:rPr lang="nl-NL" dirty="0"/>
              <a:t> </a:t>
            </a:r>
            <a:r>
              <a:rPr lang="nl-NL" dirty="0" err="1"/>
              <a:t>nit</a:t>
            </a:r>
            <a:r>
              <a:rPr lang="nl-NL" dirty="0"/>
              <a:t>, </a:t>
            </a:r>
            <a:r>
              <a:rPr lang="nl-NL" dirty="0" err="1"/>
              <a:t>eium</a:t>
            </a:r>
            <a:r>
              <a:rPr lang="nl-NL" dirty="0"/>
              <a:t> </a:t>
            </a:r>
            <a:r>
              <a:rPr lang="nl-NL" dirty="0" err="1"/>
              <a:t>quidus</a:t>
            </a:r>
            <a:r>
              <a:rPr lang="nl-NL" dirty="0"/>
              <a:t>, </a:t>
            </a:r>
            <a:r>
              <a:rPr lang="nl-NL" dirty="0" err="1"/>
              <a:t>quas</a:t>
            </a:r>
            <a:r>
              <a:rPr lang="nl-NL" dirty="0"/>
              <a:t> </a:t>
            </a:r>
            <a:r>
              <a:rPr lang="nl-NL" dirty="0" err="1"/>
              <a:t>nobis</a:t>
            </a:r>
            <a:r>
              <a:rPr lang="nl-NL" dirty="0"/>
              <a:t> </a:t>
            </a:r>
            <a:r>
              <a:rPr lang="nl-NL" dirty="0" err="1"/>
              <a:t>inusam</a:t>
            </a:r>
            <a:r>
              <a:rPr lang="nl-NL" dirty="0"/>
              <a:t> </a:t>
            </a:r>
            <a:r>
              <a:rPr lang="nl-NL" dirty="0" err="1"/>
              <a:t>cuptate</a:t>
            </a:r>
            <a:r>
              <a:rPr lang="nl-NL" dirty="0"/>
              <a:t> </a:t>
            </a:r>
            <a:r>
              <a:rPr lang="nl-NL" dirty="0" err="1"/>
              <a:t>mper</a:t>
            </a:r>
            <a:r>
              <a:rPr lang="nl-NL" dirty="0"/>
              <a:t> </a:t>
            </a:r>
            <a:r>
              <a:rPr lang="nl-NL" dirty="0" err="1"/>
              <a:t>nobit</a:t>
            </a:r>
            <a:r>
              <a:rPr lang="nl-NL" dirty="0"/>
              <a:t> hit </a:t>
            </a:r>
            <a:r>
              <a:rPr lang="nl-NL" dirty="0" err="1"/>
              <a:t>eliquam</a:t>
            </a:r>
            <a:r>
              <a:rPr lang="nl-NL" dirty="0"/>
              <a:t> </a:t>
            </a:r>
            <a:r>
              <a:rPr lang="nl-NL" dirty="0" err="1"/>
              <a:t>cori</a:t>
            </a:r>
            <a:r>
              <a:rPr lang="nl-NL" dirty="0"/>
              <a:t> </a:t>
            </a:r>
            <a:r>
              <a:rPr lang="nl-NL" dirty="0" err="1"/>
              <a:t>voloreicid</a:t>
            </a:r>
            <a:r>
              <a:rPr lang="nl-NL" dirty="0"/>
              <a:t> </a:t>
            </a:r>
            <a:r>
              <a:rPr lang="nl-NL" dirty="0" err="1"/>
              <a:t>mil</a:t>
            </a:r>
            <a:r>
              <a:rPr lang="nl-NL" dirty="0"/>
              <a:t> </a:t>
            </a:r>
            <a:r>
              <a:rPr lang="nl-NL" dirty="0" err="1"/>
              <a:t>minihilis</a:t>
            </a:r>
            <a:r>
              <a:rPr lang="nl-NL" dirty="0"/>
              <a:t> </a:t>
            </a:r>
            <a:r>
              <a:rPr lang="nl-NL" dirty="0" err="1"/>
              <a:t>aut</a:t>
            </a:r>
            <a:r>
              <a:rPr lang="nl-NL" dirty="0"/>
              <a:t> </a:t>
            </a:r>
            <a:r>
              <a:rPr lang="nl-NL" dirty="0" err="1"/>
              <a:t>milit</a:t>
            </a:r>
            <a:r>
              <a:rPr lang="nl-NL" dirty="0"/>
              <a:t> es </a:t>
            </a:r>
            <a:r>
              <a:rPr lang="nl-NL" dirty="0" err="1"/>
              <a:t>sum</a:t>
            </a:r>
            <a:r>
              <a:rPr lang="nl-NL" dirty="0"/>
              <a:t> </a:t>
            </a:r>
            <a:r>
              <a:rPr lang="nl-NL" dirty="0" err="1"/>
              <a:t>eicatet</a:t>
            </a:r>
            <a:r>
              <a:rPr lang="nl-NL" dirty="0"/>
              <a:t> ad mi, </a:t>
            </a:r>
            <a:r>
              <a:rPr lang="nl-NL" dirty="0" err="1"/>
              <a:t>unt</a:t>
            </a:r>
            <a:r>
              <a:rPr lang="nl-NL" dirty="0"/>
              <a:t> </a:t>
            </a:r>
            <a:r>
              <a:rPr lang="nl-NL" dirty="0" err="1"/>
              <a:t>qui</a:t>
            </a:r>
            <a:r>
              <a:rPr lang="nl-NL" dirty="0"/>
              <a:t> </a:t>
            </a:r>
            <a:r>
              <a:rPr lang="nl-NL" dirty="0" err="1"/>
              <a:t>dionseq</a:t>
            </a:r>
            <a:r>
              <a:rPr lang="nl-NL" dirty="0"/>
              <a:t> </a:t>
            </a:r>
            <a:r>
              <a:rPr lang="nl-NL" dirty="0" err="1"/>
              <a:t>uatusae</a:t>
            </a:r>
            <a:r>
              <a:rPr lang="nl-NL" dirty="0"/>
              <a:t> </a:t>
            </a:r>
            <a:r>
              <a:rPr lang="nl-NL" dirty="0" err="1"/>
              <a:t>verferf</a:t>
            </a:r>
            <a:r>
              <a:rPr lang="nl-NL" dirty="0"/>
              <a:t> </a:t>
            </a:r>
            <a:r>
              <a:rPr lang="nl-NL" dirty="0" err="1"/>
              <a:t>erumquunt</a:t>
            </a:r>
            <a:r>
              <a:rPr lang="nl-NL" dirty="0"/>
              <a:t>. &lt; Max. 40 </a:t>
            </a:r>
            <a:r>
              <a:rPr lang="nl-NL" dirty="0" err="1"/>
              <a:t>words</a:t>
            </a:r>
            <a:r>
              <a:rPr lang="nl-NL" dirty="0"/>
              <a:t>&gt; </a:t>
            </a:r>
          </a:p>
        </p:txBody>
      </p:sp>
    </p:spTree>
    <p:extLst>
      <p:ext uri="{BB962C8B-B14F-4D97-AF65-F5344CB8AC3E}">
        <p14:creationId xmlns:p14="http://schemas.microsoft.com/office/powerpoint/2010/main" val="34652437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79">
          <p15:clr>
            <a:srgbClr val="FBAE40"/>
          </p15:clr>
        </p15:guide>
        <p15:guide id="7" pos="6222">
          <p15:clr>
            <a:srgbClr val="FBAE40"/>
          </p15:clr>
        </p15:guide>
        <p15:guide id="8" pos="6426">
          <p15:clr>
            <a:srgbClr val="FBAE40"/>
          </p15:clr>
        </p15:guide>
        <p15:guide id="9" pos="4975">
          <p15:clr>
            <a:srgbClr val="FBAE40"/>
          </p15:clr>
        </p15:guide>
        <p15:guide id="10" pos="3954">
          <p15:clr>
            <a:srgbClr val="FBAE40"/>
          </p15:clr>
        </p15:guide>
        <p15:guide id="11" pos="3728">
          <p15:clr>
            <a:srgbClr val="FBAE40"/>
          </p15:clr>
        </p15:guide>
        <p15:guide id="12" pos="2707">
          <p15:clr>
            <a:srgbClr val="FBAE40"/>
          </p15:clr>
        </p15:guide>
        <p15:guide id="13" pos="2503">
          <p15:clr>
            <a:srgbClr val="FBAE40"/>
          </p15:clr>
        </p15:guide>
        <p15:guide id="14" pos="1460">
          <p15:clr>
            <a:srgbClr val="FBAE40"/>
          </p15:clr>
        </p15:guide>
        <p15:guide id="15" pos="1256">
          <p15:clr>
            <a:srgbClr val="FBAE40"/>
          </p15:clr>
        </p15:guide>
        <p15:guide id="17" orient="horz" pos="2115">
          <p15:clr>
            <a:srgbClr val="FBAE40"/>
          </p15:clr>
        </p15:guide>
        <p15:guide id="18" orient="horz" pos="754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hapter / quote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el 1">
            <a:extLst>
              <a:ext uri="{FF2B5EF4-FFF2-40B4-BE49-F238E27FC236}">
                <a16:creationId xmlns:a16="http://schemas.microsoft.com/office/drawing/2014/main" id="{2133EB5A-69B9-1740-8101-0C004BB7DA6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3188" y="1180848"/>
            <a:ext cx="11371679" cy="4726372"/>
          </a:xfrm>
          <a:prstGeom prst="rect">
            <a:avLst/>
          </a:prstGeom>
        </p:spPr>
        <p:txBody>
          <a:bodyPr anchor="ctr" anchorCtr="0"/>
          <a:lstStyle>
            <a:lvl1pPr marL="0" marR="0" indent="0" algn="ctr" defTabSz="91412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99" b="0" i="1">
                <a:latin typeface="Merriweather Light" pitchFamily="2" charset="77"/>
              </a:defRPr>
            </a:lvl1pPr>
          </a:lstStyle>
          <a:p>
            <a:r>
              <a:rPr lang="en-GB" dirty="0"/>
              <a:t>Chapter title or Quote slide.</a:t>
            </a:r>
            <a:br>
              <a:rPr lang="en-GB" dirty="0"/>
            </a:br>
            <a:r>
              <a:rPr lang="en-GB" dirty="0"/>
              <a:t>(Leave Name </a:t>
            </a:r>
            <a:r>
              <a:rPr lang="en-GB" dirty="0" err="1"/>
              <a:t>Lastname</a:t>
            </a:r>
            <a:r>
              <a:rPr lang="en-GB" dirty="0"/>
              <a:t> and Job title</a:t>
            </a:r>
            <a:br>
              <a:rPr lang="en-GB" dirty="0"/>
            </a:br>
            <a:r>
              <a:rPr lang="en-GB" dirty="0"/>
              <a:t>empty in case of chapter slide.)</a:t>
            </a:r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509A3404-C322-574D-996D-93CFC229600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77294" y="5915172"/>
            <a:ext cx="5037413" cy="217169"/>
          </a:xfrm>
          <a:prstGeom prst="rect">
            <a:avLst/>
          </a:prstGeom>
        </p:spPr>
        <p:txBody>
          <a:bodyPr/>
          <a:lstStyle>
            <a:lvl1pPr algn="ctr">
              <a:defRPr sz="1200" b="1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nl-NL" dirty="0"/>
              <a:t>Name </a:t>
            </a:r>
            <a:r>
              <a:rPr lang="nl-NL" dirty="0" err="1"/>
              <a:t>Lastname</a:t>
            </a:r>
            <a:endParaRPr lang="nl-NL" dirty="0"/>
          </a:p>
        </p:txBody>
      </p:sp>
      <p:sp>
        <p:nvSpPr>
          <p:cNvPr id="35" name="Tijdelijke aanduiding voor tekst 34">
            <a:extLst>
              <a:ext uri="{FF2B5EF4-FFF2-40B4-BE49-F238E27FC236}">
                <a16:creationId xmlns:a16="http://schemas.microsoft.com/office/drawing/2014/main" id="{D6F025CA-08AA-BB4D-A7AA-3CD26CC85FA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77294" y="6140291"/>
            <a:ext cx="5037413" cy="270592"/>
          </a:xfrm>
          <a:prstGeom prst="rect">
            <a:avLst/>
          </a:prstGeom>
        </p:spPr>
        <p:txBody>
          <a:bodyPr/>
          <a:lstStyle>
            <a:lvl1pPr algn="ctr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Job </a:t>
            </a:r>
            <a:r>
              <a:rPr lang="nl-NL" dirty="0" err="1"/>
              <a:t>title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7124726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11">
          <p15:clr>
            <a:srgbClr val="FBAE40"/>
          </p15:clr>
        </p15:guide>
        <p15:guide id="7" pos="6200">
          <p15:clr>
            <a:srgbClr val="FBAE40"/>
          </p15:clr>
        </p15:guide>
        <p15:guide id="8" pos="6290">
          <p15:clr>
            <a:srgbClr val="FBAE40"/>
          </p15:clr>
        </p15:guide>
        <p15:guide id="9" pos="4998">
          <p15:clr>
            <a:srgbClr val="FBAE40"/>
          </p15:clr>
        </p15:guide>
        <p15:guide id="10" pos="3864">
          <p15:clr>
            <a:srgbClr val="FBAE40"/>
          </p15:clr>
        </p15:guide>
        <p15:guide id="11" pos="3773">
          <p15:clr>
            <a:srgbClr val="FBAE40"/>
          </p15:clr>
        </p15:guide>
        <p15:guide id="12" pos="2662">
          <p15:clr>
            <a:srgbClr val="FBAE40"/>
          </p15:clr>
        </p15:guide>
        <p15:guide id="13" pos="2571">
          <p15:clr>
            <a:srgbClr val="FBAE40"/>
          </p15:clr>
        </p15:guide>
        <p15:guide id="14" pos="1460">
          <p15:clr>
            <a:srgbClr val="FBAE40"/>
          </p15:clr>
        </p15:guide>
        <p15:guide id="15" pos="1346">
          <p15:clr>
            <a:srgbClr val="FBAE40"/>
          </p15:clr>
        </p15:guide>
        <p15:guide id="16" orient="horz" pos="754">
          <p15:clr>
            <a:srgbClr val="FBAE40"/>
          </p15:clr>
        </p15:guide>
        <p15:guide id="17" orient="horz" pos="2115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hapter / quote + image right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el 1">
            <a:extLst>
              <a:ext uri="{FF2B5EF4-FFF2-40B4-BE49-F238E27FC236}">
                <a16:creationId xmlns:a16="http://schemas.microsoft.com/office/drawing/2014/main" id="{2133EB5A-69B9-1740-8101-0C004BB7DA6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38050" y="371475"/>
            <a:ext cx="5578609" cy="4320000"/>
          </a:xfrm>
          <a:prstGeom prst="rect">
            <a:avLst/>
          </a:prstGeom>
        </p:spPr>
        <p:txBody>
          <a:bodyPr anchor="t" anchorCtr="0"/>
          <a:lstStyle>
            <a:lvl1pPr marL="0" marR="0" indent="0" algn="l" defTabSz="91412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nl-NL" sz="4099" b="0" i="1" smtClean="0">
                <a:effectLst/>
                <a:latin typeface="Merriweather Light" pitchFamily="2" charset="77"/>
              </a:defRPr>
            </a:lvl1pPr>
          </a:lstStyle>
          <a:p>
            <a:r>
              <a:rPr lang="en-GB" dirty="0"/>
              <a:t>Chapter title or Quote slide. (Leave Name </a:t>
            </a:r>
            <a:r>
              <a:rPr lang="en-GB" dirty="0" err="1"/>
              <a:t>Lastname</a:t>
            </a:r>
            <a:r>
              <a:rPr lang="en-GB" dirty="0"/>
              <a:t> and Job title empty in case of chapter slide.)</a:t>
            </a:r>
          </a:p>
        </p:txBody>
      </p:sp>
      <p:sp>
        <p:nvSpPr>
          <p:cNvPr id="5" name="Tijdelijke aanduiding voor afbeelding 4">
            <a:extLst>
              <a:ext uri="{FF2B5EF4-FFF2-40B4-BE49-F238E27FC236}">
                <a16:creationId xmlns:a16="http://schemas.microsoft.com/office/drawing/2014/main" id="{6BA2A577-21F1-7046-AA42-DF49AEC8BCF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275341" y="368302"/>
            <a:ext cx="5580197" cy="61169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Click icon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add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image</a:t>
            </a:r>
          </a:p>
        </p:txBody>
      </p:sp>
      <p:sp>
        <p:nvSpPr>
          <p:cNvPr id="6" name="Tijdelijke aanduiding voor tekst 32">
            <a:extLst>
              <a:ext uri="{FF2B5EF4-FFF2-40B4-BE49-F238E27FC236}">
                <a16:creationId xmlns:a16="http://schemas.microsoft.com/office/drawing/2014/main" id="{8A6E6E10-CABC-FF47-8209-224B9E9C5A8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8050" y="5997446"/>
            <a:ext cx="5578609" cy="217169"/>
          </a:xfrm>
          <a:prstGeom prst="rect">
            <a:avLst/>
          </a:prstGeom>
        </p:spPr>
        <p:txBody>
          <a:bodyPr/>
          <a:lstStyle>
            <a:lvl1pPr algn="l">
              <a:defRPr sz="1200" b="1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nl-NL" dirty="0"/>
              <a:t>Name </a:t>
            </a:r>
            <a:r>
              <a:rPr lang="nl-NL" dirty="0" err="1"/>
              <a:t>Lastname</a:t>
            </a:r>
            <a:endParaRPr lang="nl-NL" dirty="0"/>
          </a:p>
        </p:txBody>
      </p:sp>
      <p:sp>
        <p:nvSpPr>
          <p:cNvPr id="7" name="Tijdelijke aanduiding voor tekst 34">
            <a:extLst>
              <a:ext uri="{FF2B5EF4-FFF2-40B4-BE49-F238E27FC236}">
                <a16:creationId xmlns:a16="http://schemas.microsoft.com/office/drawing/2014/main" id="{79749A39-F36C-EA43-9B19-3B58CEBDFCD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38050" y="6214614"/>
            <a:ext cx="5578609" cy="270592"/>
          </a:xfrm>
          <a:prstGeom prst="rect">
            <a:avLst/>
          </a:prstGeom>
        </p:spPr>
        <p:txBody>
          <a:bodyPr/>
          <a:lstStyle>
            <a:lvl1pPr algn="l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Job </a:t>
            </a:r>
            <a:r>
              <a:rPr lang="nl-NL" dirty="0" err="1"/>
              <a:t>title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5704696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79">
          <p15:clr>
            <a:srgbClr val="FBAE40"/>
          </p15:clr>
        </p15:guide>
        <p15:guide id="7" pos="6222">
          <p15:clr>
            <a:srgbClr val="FBAE40"/>
          </p15:clr>
        </p15:guide>
        <p15:guide id="8" pos="6426">
          <p15:clr>
            <a:srgbClr val="FBAE40"/>
          </p15:clr>
        </p15:guide>
        <p15:guide id="9" pos="4975">
          <p15:clr>
            <a:srgbClr val="FBAE40"/>
          </p15:clr>
        </p15:guide>
        <p15:guide id="10" pos="3954">
          <p15:clr>
            <a:srgbClr val="FBAE40"/>
          </p15:clr>
        </p15:guide>
        <p15:guide id="11" pos="3728">
          <p15:clr>
            <a:srgbClr val="FBAE40"/>
          </p15:clr>
        </p15:guide>
        <p15:guide id="12" pos="2707">
          <p15:clr>
            <a:srgbClr val="FBAE40"/>
          </p15:clr>
        </p15:guide>
        <p15:guide id="13" pos="2503">
          <p15:clr>
            <a:srgbClr val="FBAE40"/>
          </p15:clr>
        </p15:guide>
        <p15:guide id="14" pos="1460">
          <p15:clr>
            <a:srgbClr val="FBAE40"/>
          </p15:clr>
        </p15:guide>
        <p15:guide id="15" pos="1256">
          <p15:clr>
            <a:srgbClr val="FBAE40"/>
          </p15:clr>
        </p15:guide>
        <p15:guide id="17" orient="horz" pos="2115">
          <p15:clr>
            <a:srgbClr val="FBAE40"/>
          </p15:clr>
        </p15:guide>
        <p15:guide id="18" orient="horz" pos="754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hapter / quote + image left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el 1">
            <a:extLst>
              <a:ext uri="{FF2B5EF4-FFF2-40B4-BE49-F238E27FC236}">
                <a16:creationId xmlns:a16="http://schemas.microsoft.com/office/drawing/2014/main" id="{2133EB5A-69B9-1740-8101-0C004BB7DA6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76929" y="371475"/>
            <a:ext cx="5578609" cy="4320000"/>
          </a:xfrm>
          <a:prstGeom prst="rect">
            <a:avLst/>
          </a:prstGeom>
        </p:spPr>
        <p:txBody>
          <a:bodyPr anchor="t" anchorCtr="0"/>
          <a:lstStyle>
            <a:lvl1pPr marL="0" marR="0" indent="0" algn="l" defTabSz="91412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nl-NL" sz="4099" b="0" i="1" smtClean="0">
                <a:effectLst/>
                <a:latin typeface="Merriweather Light" pitchFamily="2" charset="77"/>
              </a:defRPr>
            </a:lvl1pPr>
          </a:lstStyle>
          <a:p>
            <a:r>
              <a:rPr lang="en-GB" dirty="0"/>
              <a:t>Chapter title or Quote slide. (Leave Name </a:t>
            </a:r>
            <a:r>
              <a:rPr lang="en-GB" dirty="0" err="1"/>
              <a:t>Lastname</a:t>
            </a:r>
            <a:r>
              <a:rPr lang="en-GB" dirty="0"/>
              <a:t> and Job title empty in case of chapter slide.)</a:t>
            </a:r>
          </a:p>
        </p:txBody>
      </p:sp>
      <p:sp>
        <p:nvSpPr>
          <p:cNvPr id="5" name="Tijdelijke aanduiding voor afbeelding 4">
            <a:extLst>
              <a:ext uri="{FF2B5EF4-FFF2-40B4-BE49-F238E27FC236}">
                <a16:creationId xmlns:a16="http://schemas.microsoft.com/office/drawing/2014/main" id="{6BA2A577-21F1-7046-AA42-DF49AEC8BCF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36462" y="368301"/>
            <a:ext cx="5580197" cy="6088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Click icon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add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image</a:t>
            </a:r>
          </a:p>
        </p:txBody>
      </p:sp>
      <p:sp>
        <p:nvSpPr>
          <p:cNvPr id="6" name="Tijdelijke aanduiding voor tekst 32">
            <a:extLst>
              <a:ext uri="{FF2B5EF4-FFF2-40B4-BE49-F238E27FC236}">
                <a16:creationId xmlns:a16="http://schemas.microsoft.com/office/drawing/2014/main" id="{8A6E6E10-CABC-FF47-8209-224B9E9C5A8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76929" y="5969311"/>
            <a:ext cx="5578609" cy="217169"/>
          </a:xfrm>
          <a:prstGeom prst="rect">
            <a:avLst/>
          </a:prstGeom>
        </p:spPr>
        <p:txBody>
          <a:bodyPr/>
          <a:lstStyle>
            <a:lvl1pPr algn="l">
              <a:defRPr sz="1200" b="1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nl-NL" dirty="0"/>
              <a:t>Name </a:t>
            </a:r>
            <a:r>
              <a:rPr lang="nl-NL" dirty="0" err="1"/>
              <a:t>Lastname</a:t>
            </a:r>
            <a:endParaRPr lang="nl-NL" dirty="0"/>
          </a:p>
        </p:txBody>
      </p:sp>
      <p:sp>
        <p:nvSpPr>
          <p:cNvPr id="7" name="Tijdelijke aanduiding voor tekst 34">
            <a:extLst>
              <a:ext uri="{FF2B5EF4-FFF2-40B4-BE49-F238E27FC236}">
                <a16:creationId xmlns:a16="http://schemas.microsoft.com/office/drawing/2014/main" id="{79749A39-F36C-EA43-9B19-3B58CEBDFCD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76929" y="6186479"/>
            <a:ext cx="5578609" cy="270592"/>
          </a:xfrm>
          <a:prstGeom prst="rect">
            <a:avLst/>
          </a:prstGeom>
        </p:spPr>
        <p:txBody>
          <a:bodyPr/>
          <a:lstStyle>
            <a:lvl1pPr algn="l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Job </a:t>
            </a:r>
            <a:r>
              <a:rPr lang="nl-NL" dirty="0" err="1"/>
              <a:t>title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2341549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79">
          <p15:clr>
            <a:srgbClr val="FBAE40"/>
          </p15:clr>
        </p15:guide>
        <p15:guide id="7" pos="6222">
          <p15:clr>
            <a:srgbClr val="FBAE40"/>
          </p15:clr>
        </p15:guide>
        <p15:guide id="8" pos="6426">
          <p15:clr>
            <a:srgbClr val="FBAE40"/>
          </p15:clr>
        </p15:guide>
        <p15:guide id="9" pos="4975">
          <p15:clr>
            <a:srgbClr val="FBAE40"/>
          </p15:clr>
        </p15:guide>
        <p15:guide id="10" pos="3954">
          <p15:clr>
            <a:srgbClr val="FBAE40"/>
          </p15:clr>
        </p15:guide>
        <p15:guide id="11" pos="3728">
          <p15:clr>
            <a:srgbClr val="FBAE40"/>
          </p15:clr>
        </p15:guide>
        <p15:guide id="12" pos="2707">
          <p15:clr>
            <a:srgbClr val="FBAE40"/>
          </p15:clr>
        </p15:guide>
        <p15:guide id="13" pos="2503">
          <p15:clr>
            <a:srgbClr val="FBAE40"/>
          </p15:clr>
        </p15:guide>
        <p15:guide id="14" pos="1460">
          <p15:clr>
            <a:srgbClr val="FBAE40"/>
          </p15:clr>
        </p15:guide>
        <p15:guide id="15" pos="1256">
          <p15:clr>
            <a:srgbClr val="FBAE40"/>
          </p15:clr>
        </p15:guide>
        <p15:guide id="17" orient="horz" pos="2115">
          <p15:clr>
            <a:srgbClr val="FBAE40"/>
          </p15:clr>
        </p15:guide>
        <p15:guide id="18" orient="horz" pos="754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sclaimer">
    <p:bg bwMode="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820C5D57-6775-6546-A52D-BBB107FFAA5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29004" y="2439285"/>
            <a:ext cx="6933992" cy="1979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3771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7" pos="6200">
          <p15:clr>
            <a:srgbClr val="FBAE40"/>
          </p15:clr>
        </p15:guide>
        <p15:guide id="8" pos="6290">
          <p15:clr>
            <a:srgbClr val="FBAE40"/>
          </p15:clr>
        </p15:guide>
        <p15:guide id="10" pos="3864">
          <p15:clr>
            <a:srgbClr val="FBAE40"/>
          </p15:clr>
        </p15:guide>
        <p15:guide id="11" pos="3773">
          <p15:clr>
            <a:srgbClr val="FBAE40"/>
          </p15:clr>
        </p15:guide>
        <p15:guide id="12" pos="2662">
          <p15:clr>
            <a:srgbClr val="FBAE40"/>
          </p15:clr>
        </p15:guide>
        <p15:guide id="13" pos="2571">
          <p15:clr>
            <a:srgbClr val="FBAE40"/>
          </p15:clr>
        </p15:guide>
        <p15:guide id="14" pos="1460">
          <p15:clr>
            <a:srgbClr val="FBAE40"/>
          </p15:clr>
        </p15:guide>
        <p15:guide id="15" pos="1346">
          <p15:clr>
            <a:srgbClr val="FBAE40"/>
          </p15:clr>
        </p15:guide>
        <p15:guide id="16" orient="horz" pos="754">
          <p15:clr>
            <a:srgbClr val="FBAE40"/>
          </p15:clr>
        </p15:guide>
        <p15:guide id="17" orient="horz" pos="2115">
          <p15:clr>
            <a:srgbClr val="FBAE40"/>
          </p15:clr>
        </p15:guide>
        <p15:guide id="19" pos="5134">
          <p15:clr>
            <a:srgbClr val="FBAE40"/>
          </p15:clr>
        </p15:guide>
        <p15:guide id="20" pos="5043">
          <p15:clr>
            <a:srgbClr val="FBAE40"/>
          </p15:clr>
        </p15:guide>
        <p15:guide id="21" orient="horz" pos="377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Disclaimer + partner logos">
    <p:bg bwMode="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afbeelding 2">
            <a:extLst>
              <a:ext uri="{FF2B5EF4-FFF2-40B4-BE49-F238E27FC236}">
                <a16:creationId xmlns:a16="http://schemas.microsoft.com/office/drawing/2014/main" id="{87F847E1-C859-2E44-9D27-7F834608F4EF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2337212" y="4117424"/>
            <a:ext cx="2438257" cy="1012671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b="0" i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logo </a:t>
            </a:r>
            <a:r>
              <a:rPr lang="nl-NL" dirty="0" err="1"/>
              <a:t>here</a:t>
            </a:r>
            <a:endParaRPr lang="nl-NL" dirty="0"/>
          </a:p>
        </p:txBody>
      </p:sp>
      <p:sp>
        <p:nvSpPr>
          <p:cNvPr id="8" name="Tijdelijke aanduiding voor afbeelding 2">
            <a:extLst>
              <a:ext uri="{FF2B5EF4-FFF2-40B4-BE49-F238E27FC236}">
                <a16:creationId xmlns:a16="http://schemas.microsoft.com/office/drawing/2014/main" id="{20C5A405-B822-4547-9A91-BBD9695DE0A4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876090" y="4117424"/>
            <a:ext cx="2438257" cy="1012671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b="0" i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logo </a:t>
            </a:r>
            <a:r>
              <a:rPr lang="nl-NL" dirty="0" err="1"/>
              <a:t>here</a:t>
            </a:r>
            <a:endParaRPr lang="nl-NL" dirty="0"/>
          </a:p>
        </p:txBody>
      </p:sp>
      <p:sp>
        <p:nvSpPr>
          <p:cNvPr id="9" name="Tijdelijke aanduiding voor afbeelding 2">
            <a:extLst>
              <a:ext uri="{FF2B5EF4-FFF2-40B4-BE49-F238E27FC236}">
                <a16:creationId xmlns:a16="http://schemas.microsoft.com/office/drawing/2014/main" id="{73BB1706-1B20-CC45-ABAF-098B56020CE5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7402623" y="4117424"/>
            <a:ext cx="2438257" cy="1012671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b="0" i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logo </a:t>
            </a:r>
            <a:r>
              <a:rPr lang="nl-NL" dirty="0" err="1"/>
              <a:t>here</a:t>
            </a:r>
            <a:endParaRPr lang="nl-NL" dirty="0"/>
          </a:p>
        </p:txBody>
      </p:sp>
      <p:sp>
        <p:nvSpPr>
          <p:cNvPr id="12" name="Tijdelijke aanduiding voor tekst 34">
            <a:extLst>
              <a:ext uri="{FF2B5EF4-FFF2-40B4-BE49-F238E27FC236}">
                <a16:creationId xmlns:a16="http://schemas.microsoft.com/office/drawing/2014/main" id="{D0592751-CA00-FF4A-BFDE-7B39EE4E494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316916" y="3740461"/>
            <a:ext cx="7558168" cy="27059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200" b="0" i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en-GB" noProof="0" dirty="0"/>
              <a:t>Partners</a:t>
            </a:r>
          </a:p>
        </p:txBody>
      </p:sp>
      <p:sp>
        <p:nvSpPr>
          <p:cNvPr id="14" name="Tijdelijke aanduiding voor afbeelding 2">
            <a:extLst>
              <a:ext uri="{FF2B5EF4-FFF2-40B4-BE49-F238E27FC236}">
                <a16:creationId xmlns:a16="http://schemas.microsoft.com/office/drawing/2014/main" id="{AC53C93C-EB79-8241-B6CC-89740473FA09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2347996" y="5244037"/>
            <a:ext cx="2438257" cy="1012671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b="0" i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logo </a:t>
            </a:r>
            <a:r>
              <a:rPr lang="nl-NL" dirty="0" err="1"/>
              <a:t>here</a:t>
            </a:r>
            <a:endParaRPr lang="nl-NL" dirty="0"/>
          </a:p>
        </p:txBody>
      </p:sp>
      <p:sp>
        <p:nvSpPr>
          <p:cNvPr id="15" name="Tijdelijke aanduiding voor afbeelding 2">
            <a:extLst>
              <a:ext uri="{FF2B5EF4-FFF2-40B4-BE49-F238E27FC236}">
                <a16:creationId xmlns:a16="http://schemas.microsoft.com/office/drawing/2014/main" id="{FA509071-8069-1A4F-B6A4-3D31CB71ABA4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4876090" y="5244037"/>
            <a:ext cx="2438257" cy="1012671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b="0" i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logo </a:t>
            </a:r>
            <a:r>
              <a:rPr lang="nl-NL" dirty="0" err="1"/>
              <a:t>here</a:t>
            </a:r>
            <a:endParaRPr lang="nl-NL" dirty="0"/>
          </a:p>
        </p:txBody>
      </p:sp>
      <p:sp>
        <p:nvSpPr>
          <p:cNvPr id="16" name="Tijdelijke aanduiding voor afbeelding 2">
            <a:extLst>
              <a:ext uri="{FF2B5EF4-FFF2-40B4-BE49-F238E27FC236}">
                <a16:creationId xmlns:a16="http://schemas.microsoft.com/office/drawing/2014/main" id="{84175359-8EA8-794D-BC12-68AFC36BDEDD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404185" y="5244037"/>
            <a:ext cx="2438257" cy="1012671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b="0" i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logo </a:t>
            </a:r>
            <a:r>
              <a:rPr lang="nl-NL" dirty="0" err="1"/>
              <a:t>here</a:t>
            </a:r>
            <a:endParaRPr lang="nl-NL" dirty="0"/>
          </a:p>
        </p:txBody>
      </p:sp>
      <p:cxnSp>
        <p:nvCxnSpPr>
          <p:cNvPr id="17" name="Rechte verbindingslijn 16">
            <a:extLst>
              <a:ext uri="{FF2B5EF4-FFF2-40B4-BE49-F238E27FC236}">
                <a16:creationId xmlns:a16="http://schemas.microsoft.com/office/drawing/2014/main" id="{6E9763FA-FD82-094F-A92E-D2E2327457A8}"/>
              </a:ext>
            </a:extLst>
          </p:cNvPr>
          <p:cNvCxnSpPr>
            <a:cxnSpLocks/>
          </p:cNvCxnSpPr>
          <p:nvPr/>
        </p:nvCxnSpPr>
        <p:spPr>
          <a:xfrm>
            <a:off x="2316916" y="4011053"/>
            <a:ext cx="755816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Afbeelding 18">
            <a:extLst>
              <a:ext uri="{FF2B5EF4-FFF2-40B4-BE49-F238E27FC236}">
                <a16:creationId xmlns:a16="http://schemas.microsoft.com/office/drawing/2014/main" id="{F7EEA9D3-34D3-B94D-A851-38ECCEEF7FF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70985" y="1816100"/>
            <a:ext cx="5650029" cy="161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0609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7" pos="6200">
          <p15:clr>
            <a:srgbClr val="FBAE40"/>
          </p15:clr>
        </p15:guide>
        <p15:guide id="8" pos="6290">
          <p15:clr>
            <a:srgbClr val="FBAE40"/>
          </p15:clr>
        </p15:guide>
        <p15:guide id="10" pos="3864">
          <p15:clr>
            <a:srgbClr val="FBAE40"/>
          </p15:clr>
        </p15:guide>
        <p15:guide id="11" pos="3773">
          <p15:clr>
            <a:srgbClr val="FBAE40"/>
          </p15:clr>
        </p15:guide>
        <p15:guide id="12" pos="2662">
          <p15:clr>
            <a:srgbClr val="FBAE40"/>
          </p15:clr>
        </p15:guide>
        <p15:guide id="13" pos="2571">
          <p15:clr>
            <a:srgbClr val="FBAE40"/>
          </p15:clr>
        </p15:guide>
        <p15:guide id="14" pos="1460">
          <p15:clr>
            <a:srgbClr val="FBAE40"/>
          </p15:clr>
        </p15:guide>
        <p15:guide id="15" pos="1346">
          <p15:clr>
            <a:srgbClr val="FBAE40"/>
          </p15:clr>
        </p15:guide>
        <p15:guide id="16" orient="horz" pos="754">
          <p15:clr>
            <a:srgbClr val="FBAE40"/>
          </p15:clr>
        </p15:guide>
        <p15:guide id="17" orient="horz" pos="2115">
          <p15:clr>
            <a:srgbClr val="FBAE40"/>
          </p15:clr>
        </p15:guide>
        <p15:guide id="19" pos="5134">
          <p15:clr>
            <a:srgbClr val="FBAE40"/>
          </p15:clr>
        </p15:guide>
        <p15:guide id="20" pos="5043">
          <p15:clr>
            <a:srgbClr val="FBAE40"/>
          </p15:clr>
        </p15:guide>
        <p15:guide id="21" orient="horz" pos="377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eeg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96178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34">
          <p15:clr>
            <a:srgbClr val="FBAE40"/>
          </p15:clr>
        </p15:guide>
        <p15:guide id="7" pos="6200">
          <p15:clr>
            <a:srgbClr val="FBAE40"/>
          </p15:clr>
        </p15:guide>
        <p15:guide id="8" pos="6290">
          <p15:clr>
            <a:srgbClr val="FBAE40"/>
          </p15:clr>
        </p15:guide>
        <p15:guide id="9" pos="5043">
          <p15:clr>
            <a:srgbClr val="FBAE40"/>
          </p15:clr>
        </p15:guide>
        <p15:guide id="10" pos="3864">
          <p15:clr>
            <a:srgbClr val="FBAE40"/>
          </p15:clr>
        </p15:guide>
        <p15:guide id="11" pos="3773">
          <p15:clr>
            <a:srgbClr val="FBAE40"/>
          </p15:clr>
        </p15:guide>
        <p15:guide id="12" pos="2662">
          <p15:clr>
            <a:srgbClr val="FBAE40"/>
          </p15:clr>
        </p15:guide>
        <p15:guide id="13" pos="2571">
          <p15:clr>
            <a:srgbClr val="FBAE40"/>
          </p15:clr>
        </p15:guide>
        <p15:guide id="14" pos="1460">
          <p15:clr>
            <a:srgbClr val="FBAE40"/>
          </p15:clr>
        </p15:guide>
        <p15:guide id="15" pos="1346">
          <p15:clr>
            <a:srgbClr val="FBAE40"/>
          </p15:clr>
        </p15:guide>
        <p15:guide id="16" orient="horz" pos="754">
          <p15:clr>
            <a:srgbClr val="FBAE40"/>
          </p15:clr>
        </p15:guide>
        <p15:guide id="17" orient="horz" pos="2115">
          <p15:clr>
            <a:srgbClr val="FBAE40"/>
          </p15:clr>
        </p15:guide>
        <p15:guide id="18" orient="horz" pos="377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E5A490A-47A7-B625-F968-10EAA91E6D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EAE80729-0DA3-DB8A-56DD-8069B47F14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EB20BA5-3A91-B546-6F7A-F9678C91EF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0FABC-4923-4CDA-9355-1B85082AE2BE}" type="datetimeFigureOut">
              <a:rPr lang="nl-NL" smtClean="0"/>
              <a:t>10-8-2022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02429E43-58E6-1BBD-8D98-A7009CC1D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1C6FA5F4-3459-13C9-938E-263B1F1E88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D65B75-2AE9-4606-88CD-50969A2CA30B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4798393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B17BB3C-8E47-2495-7E03-511671886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B2D2A62F-1B03-269C-F52D-96531B65EB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A0CE61-8059-44F9-91F8-42F776ED0177}" type="datetimeFigureOut">
              <a:rPr lang="nl-NL" smtClean="0"/>
              <a:t>10-8-2022</a:t>
            </a:fld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00479857-72A6-6EC9-FE55-BF409465CC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2B381BDA-8A5D-5CB2-39E4-F800A0C131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1BFE10-6FAC-4542-A763-D35636C3941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108196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 white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07BADFF9-E568-BA49-BE4F-7AB96E59CDE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1"/>
            <a:ext cx="3239815" cy="1274191"/>
          </a:xfrm>
          <a:prstGeom prst="rect">
            <a:avLst/>
          </a:prstGeom>
        </p:spPr>
      </p:pic>
      <p:sp>
        <p:nvSpPr>
          <p:cNvPr id="9" name="Tijdelijke aanduiding voor datum 3">
            <a:extLst>
              <a:ext uri="{FF2B5EF4-FFF2-40B4-BE49-F238E27FC236}">
                <a16:creationId xmlns:a16="http://schemas.microsoft.com/office/drawing/2014/main" id="{9F183073-10E5-1148-8165-AEA6349E14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982776" y="512911"/>
            <a:ext cx="1852952" cy="216025"/>
          </a:xfrm>
          <a:prstGeom prst="rect">
            <a:avLst/>
          </a:prstGeom>
        </p:spPr>
        <p:txBody>
          <a:bodyPr/>
          <a:lstStyle>
            <a:lvl1pPr algn="r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fld id="{4E90FABC-4923-4CDA-9355-1B85082AE2BE}" type="datetimeFigureOut">
              <a:rPr lang="nl-NL" smtClean="0"/>
              <a:t>10-8-2022</a:t>
            </a:fld>
            <a:endParaRPr lang="nl-NL"/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509A3404-C322-574D-996D-93CFC229600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77283" y="5800329"/>
            <a:ext cx="5037435" cy="199729"/>
          </a:xfrm>
          <a:prstGeom prst="rect">
            <a:avLst/>
          </a:prstGeom>
        </p:spPr>
        <p:txBody>
          <a:bodyPr/>
          <a:lstStyle>
            <a:lvl1pPr algn="ctr">
              <a:defRPr sz="1200" b="1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nl-NL" dirty="0"/>
              <a:t>Name </a:t>
            </a:r>
            <a:r>
              <a:rPr lang="nl-NL" dirty="0" err="1"/>
              <a:t>Lastname</a:t>
            </a:r>
            <a:endParaRPr lang="nl-NL" dirty="0"/>
          </a:p>
        </p:txBody>
      </p:sp>
      <p:sp>
        <p:nvSpPr>
          <p:cNvPr id="35" name="Tijdelijke aanduiding voor tekst 34">
            <a:extLst>
              <a:ext uri="{FF2B5EF4-FFF2-40B4-BE49-F238E27FC236}">
                <a16:creationId xmlns:a16="http://schemas.microsoft.com/office/drawing/2014/main" id="{D6F025CA-08AA-BB4D-A7AA-3CD26CC85FA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77294" y="6017497"/>
            <a:ext cx="5037413" cy="270592"/>
          </a:xfrm>
          <a:prstGeom prst="rect">
            <a:avLst/>
          </a:prstGeom>
        </p:spPr>
        <p:txBody>
          <a:bodyPr/>
          <a:lstStyle>
            <a:lvl1pPr algn="ctr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Job </a:t>
            </a:r>
            <a:r>
              <a:rPr lang="nl-NL" dirty="0" err="1"/>
              <a:t>title</a:t>
            </a:r>
            <a:endParaRPr lang="nl-NL" dirty="0"/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8D0FC209-A5EA-0147-8CC1-DEEC093C724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3189" y="1196750"/>
            <a:ext cx="11371678" cy="4603578"/>
          </a:xfrm>
          <a:prstGeom prst="rect">
            <a:avLst/>
          </a:prstGeom>
        </p:spPr>
        <p:txBody>
          <a:bodyPr anchor="ctr" anchorCtr="0"/>
          <a:lstStyle>
            <a:lvl1pPr algn="ctr">
              <a:defRPr sz="4099" b="0" i="1">
                <a:latin typeface="Merriweather Light" pitchFamily="2" charset="77"/>
              </a:defRPr>
            </a:lvl1pPr>
          </a:lstStyle>
          <a:p>
            <a:r>
              <a:rPr lang="en-GB" dirty="0"/>
              <a:t>Place your attention-grabbing</a:t>
            </a:r>
            <a:br>
              <a:rPr lang="en-GB" dirty="0"/>
            </a:br>
            <a:r>
              <a:rPr lang="en-GB" dirty="0"/>
              <a:t>headline here</a:t>
            </a:r>
          </a:p>
        </p:txBody>
      </p:sp>
      <p:sp>
        <p:nvSpPr>
          <p:cNvPr id="16" name="Tijdelijke aanduiding voor tekst 30">
            <a:extLst>
              <a:ext uri="{FF2B5EF4-FFF2-40B4-BE49-F238E27FC236}">
                <a16:creationId xmlns:a16="http://schemas.microsoft.com/office/drawing/2014/main" id="{18DC5878-969C-0849-B41E-F7CAD75B0E1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75189" y="501835"/>
            <a:ext cx="7006707" cy="227101"/>
          </a:xfrm>
          <a:prstGeom prst="rect">
            <a:avLst/>
          </a:prstGeom>
        </p:spPr>
        <p:txBody>
          <a:bodyPr/>
          <a:lstStyle>
            <a:lvl1pPr algn="ctr">
              <a:defRPr sz="1200" b="0" i="0" u="none" cap="all" spc="50" baseline="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Name sub-</a:t>
            </a:r>
            <a:r>
              <a:rPr lang="nl-NL" dirty="0" err="1"/>
              <a:t>sender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9977875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11">
          <p15:clr>
            <a:srgbClr val="FBAE40"/>
          </p15:clr>
        </p15:guide>
        <p15:guide id="7" pos="6200">
          <p15:clr>
            <a:srgbClr val="FBAE40"/>
          </p15:clr>
        </p15:guide>
        <p15:guide id="8" pos="6290">
          <p15:clr>
            <a:srgbClr val="FBAE40"/>
          </p15:clr>
        </p15:guide>
        <p15:guide id="9" pos="4998">
          <p15:clr>
            <a:srgbClr val="FBAE40"/>
          </p15:clr>
        </p15:guide>
        <p15:guide id="10" pos="3864">
          <p15:clr>
            <a:srgbClr val="FBAE40"/>
          </p15:clr>
        </p15:guide>
        <p15:guide id="11" pos="3773">
          <p15:clr>
            <a:srgbClr val="FBAE40"/>
          </p15:clr>
        </p15:guide>
        <p15:guide id="12" pos="2662">
          <p15:clr>
            <a:srgbClr val="FBAE40"/>
          </p15:clr>
        </p15:guide>
        <p15:guide id="13" pos="2571">
          <p15:clr>
            <a:srgbClr val="FBAE40"/>
          </p15:clr>
        </p15:guide>
        <p15:guide id="14" pos="1460">
          <p15:clr>
            <a:srgbClr val="FBAE40"/>
          </p15:clr>
        </p15:guide>
        <p15:guide id="15" pos="1346">
          <p15:clr>
            <a:srgbClr val="FBAE40"/>
          </p15:clr>
        </p15:guide>
        <p15:guide id="16" orient="horz" pos="754">
          <p15:clr>
            <a:srgbClr val="FBAE40"/>
          </p15:clr>
        </p15:guide>
        <p15:guide id="17" orient="horz" pos="2115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 white + image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datum 3">
            <a:extLst>
              <a:ext uri="{FF2B5EF4-FFF2-40B4-BE49-F238E27FC236}">
                <a16:creationId xmlns:a16="http://schemas.microsoft.com/office/drawing/2014/main" id="{9F183073-10E5-1148-8165-AEA6349E14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969307" y="512911"/>
            <a:ext cx="1866421" cy="216025"/>
          </a:xfrm>
          <a:prstGeom prst="rect">
            <a:avLst/>
          </a:prstGeom>
        </p:spPr>
        <p:txBody>
          <a:bodyPr/>
          <a:lstStyle>
            <a:lvl1pPr algn="r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fld id="{4E90FABC-4923-4CDA-9355-1B85082AE2BE}" type="datetimeFigureOut">
              <a:rPr lang="nl-NL" smtClean="0"/>
              <a:t>10-8-2022</a:t>
            </a:fld>
            <a:endParaRPr lang="nl-NL"/>
          </a:p>
        </p:txBody>
      </p:sp>
      <p:sp>
        <p:nvSpPr>
          <p:cNvPr id="18" name="Titel 1">
            <a:extLst>
              <a:ext uri="{FF2B5EF4-FFF2-40B4-BE49-F238E27FC236}">
                <a16:creationId xmlns:a16="http://schemas.microsoft.com/office/drawing/2014/main" id="{2133EB5A-69B9-1740-8101-0C004BB7DA6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33646" y="1196750"/>
            <a:ext cx="5583014" cy="4603578"/>
          </a:xfrm>
          <a:prstGeom prst="rect">
            <a:avLst/>
          </a:prstGeom>
        </p:spPr>
        <p:txBody>
          <a:bodyPr anchor="ctr" anchorCtr="0"/>
          <a:lstStyle>
            <a:lvl1pPr algn="ctr">
              <a:defRPr sz="4099" b="0" i="1">
                <a:latin typeface="Merriweather Light" pitchFamily="2" charset="77"/>
              </a:defRPr>
            </a:lvl1pPr>
          </a:lstStyle>
          <a:p>
            <a:r>
              <a:rPr lang="en-GB" dirty="0"/>
              <a:t>Place your attention-grabbing headline here</a:t>
            </a:r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509A3404-C322-574D-996D-93CFC229600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3645" y="6084056"/>
            <a:ext cx="5583014" cy="217169"/>
          </a:xfrm>
          <a:prstGeom prst="rect">
            <a:avLst/>
          </a:prstGeom>
        </p:spPr>
        <p:txBody>
          <a:bodyPr/>
          <a:lstStyle>
            <a:lvl1pPr algn="ctr">
              <a:defRPr sz="1200" b="1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nl-NL" dirty="0"/>
              <a:t>Name </a:t>
            </a:r>
            <a:r>
              <a:rPr lang="nl-NL" dirty="0" err="1"/>
              <a:t>Lastname</a:t>
            </a:r>
            <a:endParaRPr lang="nl-NL" dirty="0"/>
          </a:p>
        </p:txBody>
      </p:sp>
      <p:sp>
        <p:nvSpPr>
          <p:cNvPr id="35" name="Tijdelijke aanduiding voor tekst 34">
            <a:extLst>
              <a:ext uri="{FF2B5EF4-FFF2-40B4-BE49-F238E27FC236}">
                <a16:creationId xmlns:a16="http://schemas.microsoft.com/office/drawing/2014/main" id="{D6F025CA-08AA-BB4D-A7AA-3CD26CC85FA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36462" y="6309175"/>
            <a:ext cx="5580197" cy="270592"/>
          </a:xfrm>
          <a:prstGeom prst="rect">
            <a:avLst/>
          </a:prstGeom>
        </p:spPr>
        <p:txBody>
          <a:bodyPr/>
          <a:lstStyle>
            <a:lvl1pPr algn="ctr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Job </a:t>
            </a:r>
            <a:r>
              <a:rPr lang="nl-NL" dirty="0" err="1"/>
              <a:t>title</a:t>
            </a:r>
            <a:endParaRPr lang="nl-NL" dirty="0"/>
          </a:p>
        </p:txBody>
      </p:sp>
      <p:sp>
        <p:nvSpPr>
          <p:cNvPr id="4" name="Tijdelijke aanduiding voor afbeelding 3">
            <a:extLst>
              <a:ext uri="{FF2B5EF4-FFF2-40B4-BE49-F238E27FC236}">
                <a16:creationId xmlns:a16="http://schemas.microsoft.com/office/drawing/2014/main" id="{0899AEA0-D03E-3444-8E81-C754D975C6B2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275341" y="1196751"/>
            <a:ext cx="5561152" cy="5292950"/>
          </a:xfrm>
          <a:prstGeom prst="rect">
            <a:avLst/>
          </a:prstGeom>
          <a:solidFill>
            <a:schemeClr val="bg1"/>
          </a:solidFill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Click icon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add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image</a:t>
            </a:r>
          </a:p>
        </p:txBody>
      </p:sp>
      <p:sp>
        <p:nvSpPr>
          <p:cNvPr id="13" name="Tijdelijke aanduiding voor tekst 30">
            <a:extLst>
              <a:ext uri="{FF2B5EF4-FFF2-40B4-BE49-F238E27FC236}">
                <a16:creationId xmlns:a16="http://schemas.microsoft.com/office/drawing/2014/main" id="{7D271618-79F1-014C-8317-A706919B0EA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81163" y="501835"/>
            <a:ext cx="6994758" cy="227101"/>
          </a:xfrm>
          <a:prstGeom prst="rect">
            <a:avLst/>
          </a:prstGeom>
        </p:spPr>
        <p:txBody>
          <a:bodyPr/>
          <a:lstStyle>
            <a:lvl1pPr marL="0" marR="0" indent="0" algn="ctr" defTabSz="91412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 b="0" i="0" u="none" cap="all" spc="50" baseline="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Name sub-</a:t>
            </a:r>
            <a:r>
              <a:rPr lang="nl-NL" dirty="0" err="1"/>
              <a:t>sender</a:t>
            </a:r>
            <a:endParaRPr lang="nl-NL" dirty="0"/>
          </a:p>
        </p:txBody>
      </p:sp>
      <p:pic>
        <p:nvPicPr>
          <p:cNvPr id="11" name="Afbeelding 10">
            <a:extLst>
              <a:ext uri="{FF2B5EF4-FFF2-40B4-BE49-F238E27FC236}">
                <a16:creationId xmlns:a16="http://schemas.microsoft.com/office/drawing/2014/main" id="{F78F8814-A3C8-3D4D-800C-835B328FB7E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1"/>
            <a:ext cx="3239815" cy="1274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5059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79">
          <p15:clr>
            <a:srgbClr val="FBAE40"/>
          </p15:clr>
        </p15:guide>
        <p15:guide id="7" pos="6222">
          <p15:clr>
            <a:srgbClr val="FBAE40"/>
          </p15:clr>
        </p15:guide>
        <p15:guide id="8" pos="6426">
          <p15:clr>
            <a:srgbClr val="FBAE40"/>
          </p15:clr>
        </p15:guide>
        <p15:guide id="9" pos="4975">
          <p15:clr>
            <a:srgbClr val="FBAE40"/>
          </p15:clr>
        </p15:guide>
        <p15:guide id="10" pos="3954">
          <p15:clr>
            <a:srgbClr val="FBAE40"/>
          </p15:clr>
        </p15:guide>
        <p15:guide id="11" pos="3728">
          <p15:clr>
            <a:srgbClr val="FBAE40"/>
          </p15:clr>
        </p15:guide>
        <p15:guide id="12" pos="2707">
          <p15:clr>
            <a:srgbClr val="FBAE40"/>
          </p15:clr>
        </p15:guide>
        <p15:guide id="13" pos="2503">
          <p15:clr>
            <a:srgbClr val="FBAE40"/>
          </p15:clr>
        </p15:guide>
        <p15:guide id="14" pos="1460">
          <p15:clr>
            <a:srgbClr val="FBAE40"/>
          </p15:clr>
        </p15:guide>
        <p15:guide id="15" pos="1256">
          <p15:clr>
            <a:srgbClr val="FBAE40"/>
          </p15:clr>
        </p15:guide>
        <p15:guide id="18" orient="horz" pos="754">
          <p15:clr>
            <a:srgbClr val="FBAE40"/>
          </p15:clr>
        </p15:guide>
        <p15:guide id="19" orient="horz" pos="2115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Cover white + image + partner logos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datum 3">
            <a:extLst>
              <a:ext uri="{FF2B5EF4-FFF2-40B4-BE49-F238E27FC236}">
                <a16:creationId xmlns:a16="http://schemas.microsoft.com/office/drawing/2014/main" id="{9F183073-10E5-1148-8165-AEA6349E14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969307" y="512911"/>
            <a:ext cx="1866421" cy="216025"/>
          </a:xfrm>
          <a:prstGeom prst="rect">
            <a:avLst/>
          </a:prstGeom>
        </p:spPr>
        <p:txBody>
          <a:bodyPr/>
          <a:lstStyle>
            <a:lvl1pPr algn="r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fld id="{4E90FABC-4923-4CDA-9355-1B85082AE2BE}" type="datetimeFigureOut">
              <a:rPr lang="nl-NL" smtClean="0"/>
              <a:t>10-8-2022</a:t>
            </a:fld>
            <a:endParaRPr lang="nl-NL"/>
          </a:p>
        </p:txBody>
      </p:sp>
      <p:sp>
        <p:nvSpPr>
          <p:cNvPr id="18" name="Titel 1">
            <a:extLst>
              <a:ext uri="{FF2B5EF4-FFF2-40B4-BE49-F238E27FC236}">
                <a16:creationId xmlns:a16="http://schemas.microsoft.com/office/drawing/2014/main" id="{2133EB5A-69B9-1740-8101-0C004BB7DA6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33646" y="1196750"/>
            <a:ext cx="6984795" cy="2232237"/>
          </a:xfrm>
          <a:prstGeom prst="rect">
            <a:avLst/>
          </a:prstGeom>
        </p:spPr>
        <p:txBody>
          <a:bodyPr anchor="ctr" anchorCtr="0"/>
          <a:lstStyle>
            <a:lvl1pPr algn="ctr">
              <a:defRPr sz="4099" b="0" i="1">
                <a:latin typeface="Merriweather Light" pitchFamily="2" charset="77"/>
              </a:defRPr>
            </a:lvl1pPr>
          </a:lstStyle>
          <a:p>
            <a:r>
              <a:rPr lang="en-GB" dirty="0"/>
              <a:t>Place your attention-grabbing headline here</a:t>
            </a:r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509A3404-C322-574D-996D-93CFC229600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3645" y="6084056"/>
            <a:ext cx="7011057" cy="217169"/>
          </a:xfrm>
          <a:prstGeom prst="rect">
            <a:avLst/>
          </a:prstGeom>
        </p:spPr>
        <p:txBody>
          <a:bodyPr/>
          <a:lstStyle>
            <a:lvl1pPr algn="ctr">
              <a:defRPr sz="1200" b="1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nl-NL" dirty="0"/>
              <a:t>Name </a:t>
            </a:r>
            <a:r>
              <a:rPr lang="nl-NL" dirty="0" err="1"/>
              <a:t>Lastname</a:t>
            </a:r>
            <a:endParaRPr lang="nl-NL" dirty="0"/>
          </a:p>
        </p:txBody>
      </p:sp>
      <p:sp>
        <p:nvSpPr>
          <p:cNvPr id="35" name="Tijdelijke aanduiding voor tekst 34">
            <a:extLst>
              <a:ext uri="{FF2B5EF4-FFF2-40B4-BE49-F238E27FC236}">
                <a16:creationId xmlns:a16="http://schemas.microsoft.com/office/drawing/2014/main" id="{D6F025CA-08AA-BB4D-A7AA-3CD26CC85FA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36462" y="6309175"/>
            <a:ext cx="7008239" cy="270592"/>
          </a:xfrm>
          <a:prstGeom prst="rect">
            <a:avLst/>
          </a:prstGeom>
        </p:spPr>
        <p:txBody>
          <a:bodyPr/>
          <a:lstStyle>
            <a:lvl1pPr algn="ctr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Job </a:t>
            </a:r>
            <a:r>
              <a:rPr lang="nl-NL" dirty="0" err="1"/>
              <a:t>title</a:t>
            </a:r>
            <a:endParaRPr lang="nl-NL" dirty="0"/>
          </a:p>
        </p:txBody>
      </p:sp>
      <p:sp>
        <p:nvSpPr>
          <p:cNvPr id="4" name="Tijdelijke aanduiding voor afbeelding 3">
            <a:extLst>
              <a:ext uri="{FF2B5EF4-FFF2-40B4-BE49-F238E27FC236}">
                <a16:creationId xmlns:a16="http://schemas.microsoft.com/office/drawing/2014/main" id="{0899AEA0-D03E-3444-8E81-C754D975C6B2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7643623" y="1196751"/>
            <a:ext cx="4192870" cy="5292950"/>
          </a:xfrm>
          <a:prstGeom prst="rect">
            <a:avLst/>
          </a:prstGeom>
          <a:solidFill>
            <a:schemeClr val="bg1"/>
          </a:solidFill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Click icon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add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image</a:t>
            </a:r>
          </a:p>
        </p:txBody>
      </p:sp>
      <p:sp>
        <p:nvSpPr>
          <p:cNvPr id="13" name="Tijdelijke aanduiding voor tekst 30">
            <a:extLst>
              <a:ext uri="{FF2B5EF4-FFF2-40B4-BE49-F238E27FC236}">
                <a16:creationId xmlns:a16="http://schemas.microsoft.com/office/drawing/2014/main" id="{7D271618-79F1-014C-8317-A706919B0EA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81163" y="501835"/>
            <a:ext cx="6994758" cy="227101"/>
          </a:xfrm>
          <a:prstGeom prst="rect">
            <a:avLst/>
          </a:prstGeom>
        </p:spPr>
        <p:txBody>
          <a:bodyPr/>
          <a:lstStyle>
            <a:lvl1pPr marL="0" marR="0" indent="0" algn="ctr" defTabSz="91412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 b="0" i="0" u="none" cap="all" spc="50" baseline="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Name sub-</a:t>
            </a:r>
            <a:r>
              <a:rPr lang="nl-NL" dirty="0" err="1"/>
              <a:t>sender</a:t>
            </a:r>
            <a:endParaRPr lang="nl-NL" dirty="0"/>
          </a:p>
        </p:txBody>
      </p:sp>
      <p:sp>
        <p:nvSpPr>
          <p:cNvPr id="24" name="Tijdelijke aanduiding voor afbeelding 2">
            <a:extLst>
              <a:ext uri="{FF2B5EF4-FFF2-40B4-BE49-F238E27FC236}">
                <a16:creationId xmlns:a16="http://schemas.microsoft.com/office/drawing/2014/main" id="{96590D88-6BBF-A34E-AAB8-6A3B3F4F8EB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359907" y="3979535"/>
            <a:ext cx="1886743" cy="783612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logo </a:t>
            </a:r>
            <a:r>
              <a:rPr lang="nl-NL" dirty="0" err="1"/>
              <a:t>here</a:t>
            </a:r>
            <a:endParaRPr lang="nl-NL" dirty="0"/>
          </a:p>
        </p:txBody>
      </p:sp>
      <p:sp>
        <p:nvSpPr>
          <p:cNvPr id="25" name="Tijdelijke aanduiding voor afbeelding 2">
            <a:extLst>
              <a:ext uri="{FF2B5EF4-FFF2-40B4-BE49-F238E27FC236}">
                <a16:creationId xmlns:a16="http://schemas.microsoft.com/office/drawing/2014/main" id="{9781CBC6-4D2D-9B44-8C61-BA988AC5EA80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2914325" y="3979535"/>
            <a:ext cx="1886743" cy="783612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logo </a:t>
            </a:r>
            <a:r>
              <a:rPr lang="nl-NL" dirty="0" err="1"/>
              <a:t>here</a:t>
            </a:r>
            <a:endParaRPr lang="nl-NL" dirty="0"/>
          </a:p>
        </p:txBody>
      </p:sp>
      <p:sp>
        <p:nvSpPr>
          <p:cNvPr id="26" name="Tijdelijke aanduiding voor afbeelding 2">
            <a:extLst>
              <a:ext uri="{FF2B5EF4-FFF2-40B4-BE49-F238E27FC236}">
                <a16:creationId xmlns:a16="http://schemas.microsoft.com/office/drawing/2014/main" id="{F3CB498F-9E16-7340-824A-5B69DEB636A8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5457959" y="3979535"/>
            <a:ext cx="1886743" cy="783612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logo </a:t>
            </a:r>
            <a:r>
              <a:rPr lang="nl-NL" dirty="0" err="1"/>
              <a:t>here</a:t>
            </a:r>
            <a:endParaRPr lang="nl-NL" dirty="0"/>
          </a:p>
        </p:txBody>
      </p:sp>
      <p:sp>
        <p:nvSpPr>
          <p:cNvPr id="27" name="Tijdelijke aanduiding voor tekst 34">
            <a:extLst>
              <a:ext uri="{FF2B5EF4-FFF2-40B4-BE49-F238E27FC236}">
                <a16:creationId xmlns:a16="http://schemas.microsoft.com/office/drawing/2014/main" id="{D85BB5FF-F717-044D-8E9C-DCEFD8761E4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8049" y="3602573"/>
            <a:ext cx="5578609" cy="27059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en-GB" noProof="0" dirty="0"/>
              <a:t>Partners</a:t>
            </a:r>
          </a:p>
        </p:txBody>
      </p:sp>
      <p:sp>
        <p:nvSpPr>
          <p:cNvPr id="28" name="Tijdelijke aanduiding voor afbeelding 2">
            <a:extLst>
              <a:ext uri="{FF2B5EF4-FFF2-40B4-BE49-F238E27FC236}">
                <a16:creationId xmlns:a16="http://schemas.microsoft.com/office/drawing/2014/main" id="{9E39B1AE-9C41-2A43-8322-F2385CDD76E1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370690" y="4892702"/>
            <a:ext cx="1886743" cy="783612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logo </a:t>
            </a:r>
            <a:r>
              <a:rPr lang="nl-NL" dirty="0" err="1"/>
              <a:t>here</a:t>
            </a:r>
            <a:endParaRPr lang="nl-NL" dirty="0"/>
          </a:p>
        </p:txBody>
      </p:sp>
      <p:sp>
        <p:nvSpPr>
          <p:cNvPr id="29" name="Tijdelijke aanduiding voor afbeelding 2">
            <a:extLst>
              <a:ext uri="{FF2B5EF4-FFF2-40B4-BE49-F238E27FC236}">
                <a16:creationId xmlns:a16="http://schemas.microsoft.com/office/drawing/2014/main" id="{906E6FE3-27E3-F44A-BCCB-0BFB91A7058C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2914325" y="4892702"/>
            <a:ext cx="1886743" cy="783612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logo </a:t>
            </a:r>
            <a:r>
              <a:rPr lang="nl-NL" dirty="0" err="1"/>
              <a:t>here</a:t>
            </a:r>
            <a:endParaRPr lang="nl-NL" dirty="0"/>
          </a:p>
        </p:txBody>
      </p:sp>
      <p:sp>
        <p:nvSpPr>
          <p:cNvPr id="30" name="Tijdelijke aanduiding voor afbeelding 2">
            <a:extLst>
              <a:ext uri="{FF2B5EF4-FFF2-40B4-BE49-F238E27FC236}">
                <a16:creationId xmlns:a16="http://schemas.microsoft.com/office/drawing/2014/main" id="{D4208AEC-A18D-7948-B0D2-36515B5214D7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5459521" y="4892702"/>
            <a:ext cx="1886743" cy="783612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logo </a:t>
            </a:r>
            <a:r>
              <a:rPr lang="nl-NL" dirty="0" err="1"/>
              <a:t>here</a:t>
            </a:r>
            <a:endParaRPr lang="nl-NL" dirty="0"/>
          </a:p>
        </p:txBody>
      </p:sp>
      <p:cxnSp>
        <p:nvCxnSpPr>
          <p:cNvPr id="31" name="Rechte verbindingslijn 30">
            <a:extLst>
              <a:ext uri="{FF2B5EF4-FFF2-40B4-BE49-F238E27FC236}">
                <a16:creationId xmlns:a16="http://schemas.microsoft.com/office/drawing/2014/main" id="{0E4A6470-CC6A-4740-8821-4CBA8B5017EA}"/>
              </a:ext>
            </a:extLst>
          </p:cNvPr>
          <p:cNvCxnSpPr>
            <a:cxnSpLocks/>
          </p:cNvCxnSpPr>
          <p:nvPr/>
        </p:nvCxnSpPr>
        <p:spPr>
          <a:xfrm>
            <a:off x="359907" y="3873165"/>
            <a:ext cx="698479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Afbeelding 16">
            <a:extLst>
              <a:ext uri="{FF2B5EF4-FFF2-40B4-BE49-F238E27FC236}">
                <a16:creationId xmlns:a16="http://schemas.microsoft.com/office/drawing/2014/main" id="{41DFEBCF-DE1F-8241-84A8-78A5B8837CB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1"/>
            <a:ext cx="3239815" cy="1274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4437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79">
          <p15:clr>
            <a:srgbClr val="FBAE40"/>
          </p15:clr>
        </p15:guide>
        <p15:guide id="7" pos="6222">
          <p15:clr>
            <a:srgbClr val="FBAE40"/>
          </p15:clr>
        </p15:guide>
        <p15:guide id="8" pos="6426">
          <p15:clr>
            <a:srgbClr val="FBAE40"/>
          </p15:clr>
        </p15:guide>
        <p15:guide id="9" pos="4975">
          <p15:clr>
            <a:srgbClr val="FBAE40"/>
          </p15:clr>
        </p15:guide>
        <p15:guide id="10" pos="3954">
          <p15:clr>
            <a:srgbClr val="FBAE40"/>
          </p15:clr>
        </p15:guide>
        <p15:guide id="11" pos="3728">
          <p15:clr>
            <a:srgbClr val="FBAE40"/>
          </p15:clr>
        </p15:guide>
        <p15:guide id="12" pos="2707">
          <p15:clr>
            <a:srgbClr val="FBAE40"/>
          </p15:clr>
        </p15:guide>
        <p15:guide id="13" pos="2503">
          <p15:clr>
            <a:srgbClr val="FBAE40"/>
          </p15:clr>
        </p15:guide>
        <p15:guide id="14" pos="1460">
          <p15:clr>
            <a:srgbClr val="FBAE40"/>
          </p15:clr>
        </p15:guide>
        <p15:guide id="15" pos="1256">
          <p15:clr>
            <a:srgbClr val="FBAE40"/>
          </p15:clr>
        </p15:guide>
        <p15:guide id="18" orient="horz" pos="754">
          <p15:clr>
            <a:srgbClr val="FBAE40"/>
          </p15:clr>
        </p15:guide>
        <p15:guide id="19" orient="horz" pos="2115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ext only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1">
            <a:extLst>
              <a:ext uri="{FF2B5EF4-FFF2-40B4-BE49-F238E27FC236}">
                <a16:creationId xmlns:a16="http://schemas.microsoft.com/office/drawing/2014/main" id="{C1824C1D-4906-3A4A-B5A7-7CF6C4EB7B5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317147" y="1196975"/>
            <a:ext cx="7557707" cy="1253617"/>
          </a:xfrm>
          <a:prstGeom prst="rect">
            <a:avLst/>
          </a:prstGeom>
        </p:spPr>
        <p:txBody>
          <a:bodyPr anchor="t" anchorCtr="0"/>
          <a:lstStyle>
            <a:lvl1pPr marL="0" marR="0" indent="0" algn="l" defTabSz="91412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nl-NL" sz="2299" b="1" i="0" smtClean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GB" dirty="0"/>
              <a:t>Title</a:t>
            </a:r>
          </a:p>
        </p:txBody>
      </p:sp>
      <p:sp>
        <p:nvSpPr>
          <p:cNvPr id="10" name="Tijdelijke aanduiding voor tekst 2">
            <a:extLst>
              <a:ext uri="{FF2B5EF4-FFF2-40B4-BE49-F238E27FC236}">
                <a16:creationId xmlns:a16="http://schemas.microsoft.com/office/drawing/2014/main" id="{5E1B5542-E518-FB47-95E8-2B71A026A2A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317147" y="2450593"/>
            <a:ext cx="7557707" cy="3443316"/>
          </a:xfrm>
          <a:prstGeom prst="rect">
            <a:avLst/>
          </a:prstGeom>
        </p:spPr>
        <p:txBody>
          <a:bodyPr/>
          <a:lstStyle>
            <a:lvl1pPr marL="0" marR="0" indent="0" algn="l" defTabSz="91412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nl-NL" sz="2199" b="0" i="0" kern="1200" baseline="0" dirty="0" err="1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Molorepudit</a:t>
            </a:r>
            <a:r>
              <a:rPr lang="nl-NL" dirty="0"/>
              <a:t> </a:t>
            </a:r>
            <a:r>
              <a:rPr lang="nl-NL" dirty="0" err="1"/>
              <a:t>ressimus</a:t>
            </a:r>
            <a:r>
              <a:rPr lang="nl-NL" dirty="0"/>
              <a:t> </a:t>
            </a:r>
            <a:r>
              <a:rPr lang="nl-NL" dirty="0" err="1"/>
              <a:t>exeri</a:t>
            </a:r>
            <a:r>
              <a:rPr lang="nl-NL" dirty="0"/>
              <a:t> </a:t>
            </a:r>
            <a:r>
              <a:rPr lang="nl-NL" dirty="0" err="1"/>
              <a:t>nus</a:t>
            </a:r>
            <a:r>
              <a:rPr lang="nl-NL" dirty="0"/>
              <a:t> et </a:t>
            </a:r>
            <a:r>
              <a:rPr lang="nl-NL" dirty="0" err="1"/>
              <a:t>ipienda</a:t>
            </a:r>
            <a:r>
              <a:rPr lang="nl-NL" dirty="0"/>
              <a:t> et </a:t>
            </a:r>
            <a:r>
              <a:rPr lang="nl-NL" dirty="0" err="1"/>
              <a:t>adiantot</a:t>
            </a:r>
            <a:r>
              <a:rPr lang="nl-NL" dirty="0"/>
              <a:t> </a:t>
            </a:r>
            <a:r>
              <a:rPr lang="nl-NL" dirty="0" err="1"/>
              <a:t>Ique</a:t>
            </a:r>
            <a:r>
              <a:rPr lang="nl-NL" dirty="0"/>
              <a:t> </a:t>
            </a:r>
            <a:r>
              <a:rPr lang="nl-NL" dirty="0" err="1"/>
              <a:t>niminti</a:t>
            </a:r>
            <a:r>
              <a:rPr lang="nl-NL" dirty="0"/>
              <a:t> </a:t>
            </a:r>
            <a:r>
              <a:rPr lang="nl-NL" dirty="0" err="1"/>
              <a:t>nonsendaecae</a:t>
            </a:r>
            <a:r>
              <a:rPr lang="nl-NL" dirty="0"/>
              <a:t> </a:t>
            </a:r>
            <a:r>
              <a:rPr lang="nl-NL" dirty="0" err="1"/>
              <a:t>volor</a:t>
            </a:r>
            <a:r>
              <a:rPr lang="nl-NL" dirty="0"/>
              <a:t> a ad et ut </a:t>
            </a:r>
            <a:r>
              <a:rPr lang="nl-NL" dirty="0" err="1"/>
              <a:t>eum</a:t>
            </a:r>
            <a:r>
              <a:rPr lang="nl-NL" dirty="0"/>
              <a:t> se pos mos </a:t>
            </a:r>
            <a:r>
              <a:rPr lang="nl-NL" dirty="0" err="1"/>
              <a:t>sed</a:t>
            </a:r>
            <a:r>
              <a:rPr lang="nl-NL" dirty="0"/>
              <a:t> </a:t>
            </a:r>
            <a:r>
              <a:rPr lang="nl-NL" dirty="0" err="1"/>
              <a:t>ulpa</a:t>
            </a:r>
            <a:r>
              <a:rPr lang="nl-NL" dirty="0"/>
              <a:t> </a:t>
            </a:r>
            <a:r>
              <a:rPr lang="nl-NL" dirty="0" err="1"/>
              <a:t>vitas</a:t>
            </a:r>
            <a:r>
              <a:rPr lang="nl-NL" dirty="0"/>
              <a:t> </a:t>
            </a:r>
            <a:r>
              <a:rPr lang="nl-NL" dirty="0" err="1"/>
              <a:t>aut</a:t>
            </a:r>
            <a:r>
              <a:rPr lang="nl-NL" dirty="0"/>
              <a:t> </a:t>
            </a:r>
            <a:r>
              <a:rPr lang="nl-NL" dirty="0" err="1"/>
              <a:t>quia</a:t>
            </a:r>
            <a:r>
              <a:rPr lang="nl-NL" dirty="0"/>
              <a:t> </a:t>
            </a:r>
            <a:r>
              <a:rPr lang="nl-NL" dirty="0" err="1"/>
              <a:t>doluptio</a:t>
            </a:r>
            <a:r>
              <a:rPr lang="nl-NL" dirty="0"/>
              <a:t> </a:t>
            </a:r>
            <a:r>
              <a:rPr lang="nl-NL" dirty="0" err="1"/>
              <a:t>iduciis</a:t>
            </a:r>
            <a:r>
              <a:rPr lang="nl-NL" dirty="0"/>
              <a:t> </a:t>
            </a:r>
            <a:r>
              <a:rPr lang="nl-NL" dirty="0" err="1"/>
              <a:t>sedis</a:t>
            </a:r>
            <a:r>
              <a:rPr lang="nl-NL" dirty="0"/>
              <a:t> </a:t>
            </a:r>
            <a:r>
              <a:rPr lang="nl-NL" dirty="0" err="1"/>
              <a:t>sitat</a:t>
            </a:r>
            <a:r>
              <a:rPr lang="nl-NL" dirty="0"/>
              <a:t> es </a:t>
            </a:r>
            <a:r>
              <a:rPr lang="nl-NL" dirty="0" err="1"/>
              <a:t>nihition</a:t>
            </a:r>
            <a:r>
              <a:rPr lang="nl-NL" dirty="0"/>
              <a:t> </a:t>
            </a:r>
            <a:r>
              <a:rPr lang="nl-NL" dirty="0" err="1"/>
              <a:t>nonsecturi</a:t>
            </a:r>
            <a:r>
              <a:rPr lang="nl-NL" dirty="0"/>
              <a:t> </a:t>
            </a:r>
            <a:r>
              <a:rPr lang="nl-NL" dirty="0" err="1"/>
              <a:t>officidis</a:t>
            </a:r>
            <a:r>
              <a:rPr lang="nl-NL" dirty="0"/>
              <a:t> ex et que </a:t>
            </a:r>
            <a:r>
              <a:rPr lang="nl-NL" dirty="0" err="1"/>
              <a:t>esecto</a:t>
            </a:r>
            <a:r>
              <a:rPr lang="nl-NL" dirty="0"/>
              <a:t> </a:t>
            </a:r>
            <a:r>
              <a:rPr lang="nl-NL" dirty="0" err="1"/>
              <a:t>dolorumenis</a:t>
            </a:r>
            <a:r>
              <a:rPr lang="nl-NL" dirty="0"/>
              <a:t> </a:t>
            </a:r>
            <a:r>
              <a:rPr lang="nl-NL" dirty="0" err="1"/>
              <a:t>aritat</a:t>
            </a:r>
            <a:r>
              <a:rPr lang="nl-NL" dirty="0"/>
              <a:t> et des </a:t>
            </a:r>
            <a:r>
              <a:rPr lang="nl-NL" dirty="0" err="1"/>
              <a:t>earcit</a:t>
            </a:r>
            <a:r>
              <a:rPr lang="nl-NL" dirty="0"/>
              <a:t>, </a:t>
            </a:r>
            <a:r>
              <a:rPr lang="nl-NL" dirty="0" err="1"/>
              <a:t>ium</a:t>
            </a:r>
            <a:r>
              <a:rPr lang="nl-NL" dirty="0"/>
              <a:t> ad </a:t>
            </a:r>
            <a:r>
              <a:rPr lang="nl-NL" dirty="0" err="1"/>
              <a:t>quam</a:t>
            </a:r>
            <a:r>
              <a:rPr lang="nl-NL" dirty="0"/>
              <a:t> </a:t>
            </a:r>
            <a:r>
              <a:rPr lang="nl-NL" dirty="0" err="1"/>
              <a:t>faccupt</a:t>
            </a:r>
            <a:r>
              <a:rPr lang="nl-NL" dirty="0"/>
              <a:t> </a:t>
            </a:r>
            <a:r>
              <a:rPr lang="nl-NL" dirty="0" err="1"/>
              <a:t>atiature</a:t>
            </a:r>
            <a:r>
              <a:rPr lang="nl-NL" dirty="0"/>
              <a:t>, </a:t>
            </a:r>
            <a:r>
              <a:rPr lang="nl-NL" dirty="0" err="1"/>
              <a:t>qui</a:t>
            </a:r>
            <a:r>
              <a:rPr lang="nl-NL" dirty="0"/>
              <a:t> </a:t>
            </a:r>
            <a:r>
              <a:rPr lang="nl-NL" dirty="0" err="1"/>
              <a:t>officipis</a:t>
            </a:r>
            <a:r>
              <a:rPr lang="nl-NL" dirty="0"/>
              <a:t> </a:t>
            </a:r>
            <a:r>
              <a:rPr lang="nl-NL" dirty="0" err="1"/>
              <a:t>dolupta</a:t>
            </a:r>
            <a:r>
              <a:rPr lang="nl-NL" dirty="0"/>
              <a:t> </a:t>
            </a:r>
            <a:r>
              <a:rPr lang="nl-NL" dirty="0" err="1"/>
              <a:t>spereium</a:t>
            </a:r>
            <a:r>
              <a:rPr lang="nl-NL" dirty="0"/>
              <a:t> </a:t>
            </a:r>
            <a:r>
              <a:rPr lang="nl-NL" dirty="0" err="1"/>
              <a:t>quias</a:t>
            </a:r>
            <a:r>
              <a:rPr lang="nl-NL" dirty="0"/>
              <a:t> </a:t>
            </a:r>
            <a:r>
              <a:rPr lang="nl-NL" dirty="0" err="1"/>
              <a:t>sum</a:t>
            </a:r>
            <a:r>
              <a:rPr lang="nl-NL" dirty="0"/>
              <a:t> </a:t>
            </a:r>
            <a:r>
              <a:rPr lang="nl-NL" dirty="0" err="1"/>
              <a:t>aut</a:t>
            </a:r>
            <a:r>
              <a:rPr lang="nl-NL" dirty="0"/>
              <a:t> min </a:t>
            </a:r>
            <a:r>
              <a:rPr lang="nl-NL" dirty="0" err="1"/>
              <a:t>prae</a:t>
            </a:r>
            <a:r>
              <a:rPr lang="nl-NL" dirty="0"/>
              <a:t> nam </a:t>
            </a:r>
            <a:r>
              <a:rPr lang="nl-NL" dirty="0" err="1"/>
              <a:t>aut</a:t>
            </a:r>
            <a:r>
              <a:rPr lang="nl-NL" dirty="0"/>
              <a:t> que </a:t>
            </a:r>
            <a:r>
              <a:rPr lang="nl-NL" dirty="0" err="1"/>
              <a:t>nobitatur</a:t>
            </a:r>
            <a:r>
              <a:rPr lang="nl-NL" dirty="0"/>
              <a:t>, </a:t>
            </a:r>
            <a:r>
              <a:rPr lang="nl-NL" dirty="0" err="1"/>
              <a:t>cus</a:t>
            </a:r>
            <a:r>
              <a:rPr lang="nl-NL" dirty="0"/>
              <a:t> </a:t>
            </a:r>
            <a:r>
              <a:rPr lang="nl-NL" dirty="0" err="1"/>
              <a:t>eario</a:t>
            </a:r>
            <a:r>
              <a:rPr lang="nl-NL" dirty="0"/>
              <a:t> </a:t>
            </a:r>
            <a:r>
              <a:rPr lang="nl-NL" dirty="0" err="1"/>
              <a:t>omnihic</a:t>
            </a:r>
            <a:r>
              <a:rPr lang="nl-NL" dirty="0"/>
              <a:t> </a:t>
            </a:r>
            <a:r>
              <a:rPr lang="nl-NL" dirty="0" err="1"/>
              <a:t>aeruptur</a:t>
            </a:r>
            <a:r>
              <a:rPr lang="nl-NL" dirty="0"/>
              <a:t>, </a:t>
            </a:r>
            <a:r>
              <a:rPr lang="nl-NL" dirty="0" err="1"/>
              <a:t>sunt</a:t>
            </a:r>
            <a:r>
              <a:rPr lang="nl-NL" dirty="0"/>
              <a:t> </a:t>
            </a:r>
            <a:r>
              <a:rPr lang="nl-NL" dirty="0" err="1"/>
              <a:t>eruptat</a:t>
            </a:r>
            <a:r>
              <a:rPr lang="nl-NL" dirty="0"/>
              <a:t> </a:t>
            </a:r>
            <a:r>
              <a:rPr lang="nl-NL" dirty="0" err="1"/>
              <a:t>volorep</a:t>
            </a:r>
            <a:r>
              <a:rPr lang="nl-NL" dirty="0"/>
              <a:t>. &lt;Max. 70 </a:t>
            </a:r>
            <a:r>
              <a:rPr lang="nl-NL" dirty="0" err="1"/>
              <a:t>words</a:t>
            </a:r>
            <a:r>
              <a:rPr lang="nl-NL" dirty="0"/>
              <a:t>&gt; </a:t>
            </a:r>
          </a:p>
        </p:txBody>
      </p:sp>
    </p:spTree>
    <p:extLst>
      <p:ext uri="{BB962C8B-B14F-4D97-AF65-F5344CB8AC3E}">
        <p14:creationId xmlns:p14="http://schemas.microsoft.com/office/powerpoint/2010/main" val="20801317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79">
          <p15:clr>
            <a:srgbClr val="FBAE40"/>
          </p15:clr>
        </p15:guide>
        <p15:guide id="7" pos="6222">
          <p15:clr>
            <a:srgbClr val="FBAE40"/>
          </p15:clr>
        </p15:guide>
        <p15:guide id="8" pos="6426">
          <p15:clr>
            <a:srgbClr val="FBAE40"/>
          </p15:clr>
        </p15:guide>
        <p15:guide id="9" pos="4975">
          <p15:clr>
            <a:srgbClr val="FBAE40"/>
          </p15:clr>
        </p15:guide>
        <p15:guide id="10" pos="3954">
          <p15:clr>
            <a:srgbClr val="FBAE40"/>
          </p15:clr>
        </p15:guide>
        <p15:guide id="11" pos="3728">
          <p15:clr>
            <a:srgbClr val="FBAE40"/>
          </p15:clr>
        </p15:guide>
        <p15:guide id="12" pos="2707">
          <p15:clr>
            <a:srgbClr val="FBAE40"/>
          </p15:clr>
        </p15:guide>
        <p15:guide id="13" pos="2503">
          <p15:clr>
            <a:srgbClr val="FBAE40"/>
          </p15:clr>
        </p15:guide>
        <p15:guide id="14" pos="1460">
          <p15:clr>
            <a:srgbClr val="FBAE40"/>
          </p15:clr>
        </p15:guide>
        <p15:guide id="15" pos="1256">
          <p15:clr>
            <a:srgbClr val="FBAE40"/>
          </p15:clr>
        </p15:guide>
        <p15:guide id="17" orient="horz" pos="2115">
          <p15:clr>
            <a:srgbClr val="FBAE40"/>
          </p15:clr>
        </p15:guide>
        <p15:guide id="18" orient="horz" pos="754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Bullets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1">
            <a:extLst>
              <a:ext uri="{FF2B5EF4-FFF2-40B4-BE49-F238E27FC236}">
                <a16:creationId xmlns:a16="http://schemas.microsoft.com/office/drawing/2014/main" id="{C1824C1D-4906-3A4A-B5A7-7CF6C4EB7B5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317147" y="1196975"/>
            <a:ext cx="7557707" cy="1253617"/>
          </a:xfrm>
          <a:prstGeom prst="rect">
            <a:avLst/>
          </a:prstGeom>
        </p:spPr>
        <p:txBody>
          <a:bodyPr anchor="t" anchorCtr="0"/>
          <a:lstStyle>
            <a:lvl1pPr marL="0" marR="0" indent="0" algn="l" defTabSz="91412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nl-NL" sz="2299" b="1" i="0" smtClean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nl-NL" noProof="0" dirty="0" err="1"/>
              <a:t>Title</a:t>
            </a:r>
            <a:endParaRPr lang="nl-NL" noProof="0" dirty="0"/>
          </a:p>
        </p:txBody>
      </p:sp>
      <p:sp>
        <p:nvSpPr>
          <p:cNvPr id="7" name="Tijdelijke aanduiding voor tekst 2">
            <a:extLst>
              <a:ext uri="{FF2B5EF4-FFF2-40B4-BE49-F238E27FC236}">
                <a16:creationId xmlns:a16="http://schemas.microsoft.com/office/drawing/2014/main" id="{341AAF1D-0131-0F44-8513-D6B557F800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317147" y="2450593"/>
            <a:ext cx="7557707" cy="3443316"/>
          </a:xfrm>
          <a:prstGeom prst="rect">
            <a:avLst/>
          </a:prstGeom>
        </p:spPr>
        <p:txBody>
          <a:bodyPr/>
          <a:lstStyle>
            <a:lvl1pPr marL="450715" marR="0" indent="-450715" algn="l" defTabSz="91412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888733" algn="l"/>
                <a:tab pos="1452127" algn="l"/>
              </a:tabLst>
              <a:defRPr lang="nl-NL" sz="2199" b="0" i="0" kern="1200" baseline="0" noProof="0" dirty="0" smtClean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803034" indent="-309470"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lang="nl-NL" sz="2199" b="0" i="0" kern="1200" baseline="0" noProof="0" dirty="0" smtClean="0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1114091" indent="-311057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lang="nl-NL" sz="2199" b="0" i="0" kern="1200" baseline="0" noProof="0" dirty="0" err="1" smtClean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466410" indent="-311057">
              <a:spcBef>
                <a:spcPts val="600"/>
              </a:spcBef>
              <a:buSzPct val="100000"/>
              <a:buFont typeface="Arial" panose="020B0604020202020204" pitchFamily="34" charset="0"/>
              <a:buChar char="•"/>
              <a:tabLst/>
              <a:defRPr lang="nl-NL" sz="2199" b="0" i="0" kern="1200" baseline="0" noProof="0" dirty="0" smtClean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833013" indent="-366603"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lang="nl-NL" sz="2199" b="0" i="0" kern="1200" baseline="0" noProof="0" dirty="0" err="1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2185332" indent="-352319">
              <a:spcBef>
                <a:spcPts val="600"/>
              </a:spcBef>
              <a:tabLst/>
              <a:defRPr lang="nl-NL" sz="2199" b="0" i="0" kern="1200" baseline="0" noProof="0" dirty="0" smtClean="0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6pPr>
            <a:lvl7pPr marL="2144070" indent="-311057">
              <a:tabLst/>
              <a:defRPr lang="nl-NL" sz="2199" b="0" i="0" kern="1200" baseline="0" noProof="0" dirty="0" smtClean="0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7pPr>
            <a:lvl8pPr marL="2496389" indent="-352319">
              <a:tabLst/>
              <a:defRPr lang="nl-NL" sz="2199" b="0" i="0" kern="1200" baseline="0" noProof="0" dirty="0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8pPr>
            <a:lvl9pPr>
              <a:defRPr lang="nl-NL" sz="2199" b="0" i="0" kern="1200" baseline="0" noProof="0" dirty="0" smtClean="0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9pPr>
          </a:lstStyle>
          <a:p>
            <a:r>
              <a:rPr lang="nl-NL" noProof="0" dirty="0" err="1"/>
              <a:t>Ressimus</a:t>
            </a:r>
            <a:r>
              <a:rPr lang="nl-NL" noProof="0" dirty="0"/>
              <a:t> </a:t>
            </a:r>
            <a:r>
              <a:rPr lang="nl-NL" noProof="0" dirty="0" err="1"/>
              <a:t>exeri</a:t>
            </a:r>
            <a:r>
              <a:rPr lang="nl-NL" noProof="0" dirty="0"/>
              <a:t> </a:t>
            </a:r>
            <a:r>
              <a:rPr lang="nl-NL" noProof="0" dirty="0" err="1"/>
              <a:t>nus</a:t>
            </a:r>
            <a:r>
              <a:rPr lang="nl-NL" noProof="0" dirty="0"/>
              <a:t> et </a:t>
            </a:r>
            <a:r>
              <a:rPr lang="nl-NL" noProof="0" dirty="0" err="1"/>
              <a:t>ipienda</a:t>
            </a:r>
            <a:r>
              <a:rPr lang="nl-NL" noProof="0" dirty="0"/>
              <a:t> et </a:t>
            </a:r>
            <a:r>
              <a:rPr lang="nl-NL" noProof="0" dirty="0" err="1"/>
              <a:t>adiantot</a:t>
            </a:r>
            <a:r>
              <a:rPr lang="nl-NL" noProof="0" dirty="0"/>
              <a:t> </a:t>
            </a:r>
            <a:r>
              <a:rPr lang="nl-NL" noProof="0" dirty="0" err="1"/>
              <a:t>IqueMolorepudit</a:t>
            </a:r>
            <a:r>
              <a:rPr lang="nl-NL" noProof="0" dirty="0"/>
              <a:t> </a:t>
            </a:r>
            <a:r>
              <a:rPr lang="nl-NL" noProof="0" dirty="0" err="1"/>
              <a:t>niminti</a:t>
            </a:r>
            <a:r>
              <a:rPr lang="nl-NL" noProof="0" dirty="0"/>
              <a:t> </a:t>
            </a:r>
            <a:r>
              <a:rPr lang="nl-NL" noProof="0" dirty="0" err="1"/>
              <a:t>nonsendaecae</a:t>
            </a:r>
            <a:r>
              <a:rPr lang="nl-NL" noProof="0" dirty="0"/>
              <a:t> </a:t>
            </a:r>
            <a:r>
              <a:rPr lang="nl-NL" noProof="0" dirty="0" err="1"/>
              <a:t>volor</a:t>
            </a:r>
            <a:r>
              <a:rPr lang="nl-NL" noProof="0" dirty="0"/>
              <a:t> a ad et ut </a:t>
            </a:r>
            <a:r>
              <a:rPr lang="nl-NL" noProof="0" dirty="0" err="1"/>
              <a:t>eum</a:t>
            </a:r>
            <a:r>
              <a:rPr lang="nl-NL" noProof="0" dirty="0"/>
              <a:t> se pos mos </a:t>
            </a:r>
            <a:r>
              <a:rPr lang="nl-NL" noProof="0" dirty="0" err="1"/>
              <a:t>sed</a:t>
            </a:r>
            <a:r>
              <a:rPr lang="nl-NL" noProof="0" dirty="0"/>
              <a:t> </a:t>
            </a:r>
            <a:r>
              <a:rPr lang="nl-NL" noProof="0" dirty="0" err="1"/>
              <a:t>ulpa</a:t>
            </a:r>
            <a:r>
              <a:rPr lang="nl-NL" noProof="0" dirty="0"/>
              <a:t> </a:t>
            </a:r>
            <a:r>
              <a:rPr lang="nl-NL" noProof="0" dirty="0" err="1"/>
              <a:t>vitas</a:t>
            </a:r>
            <a:r>
              <a:rPr lang="nl-NL" noProof="0" dirty="0"/>
              <a:t> </a:t>
            </a:r>
            <a:r>
              <a:rPr lang="nl-NL" noProof="0" dirty="0" err="1"/>
              <a:t>aut</a:t>
            </a:r>
            <a:r>
              <a:rPr lang="nl-NL" noProof="0" dirty="0"/>
              <a:t> </a:t>
            </a:r>
            <a:r>
              <a:rPr lang="nl-NL" noProof="0" dirty="0" err="1"/>
              <a:t>quia</a:t>
            </a:r>
            <a:r>
              <a:rPr lang="nl-NL" noProof="0" dirty="0"/>
              <a:t> </a:t>
            </a:r>
            <a:r>
              <a:rPr lang="nl-NL" noProof="0" dirty="0" err="1"/>
              <a:t>doluptio</a:t>
            </a:r>
            <a:r>
              <a:rPr lang="nl-NL" noProof="0" dirty="0"/>
              <a:t> </a:t>
            </a:r>
            <a:r>
              <a:rPr lang="nl-NL" noProof="0" dirty="0" err="1"/>
              <a:t>iduciis</a:t>
            </a:r>
            <a:r>
              <a:rPr lang="nl-NL" noProof="0" dirty="0"/>
              <a:t> </a:t>
            </a:r>
            <a:r>
              <a:rPr lang="nl-NL" noProof="0" dirty="0" err="1"/>
              <a:t>sedis</a:t>
            </a:r>
            <a:r>
              <a:rPr lang="nl-NL" noProof="0" dirty="0"/>
              <a:t> </a:t>
            </a:r>
            <a:r>
              <a:rPr lang="nl-NL" noProof="0" dirty="0" err="1"/>
              <a:t>sitat</a:t>
            </a:r>
            <a:endParaRPr lang="nl-NL" noProof="0" dirty="0"/>
          </a:p>
          <a:p>
            <a:pPr lvl="1"/>
            <a:r>
              <a:rPr lang="nl-NL" noProof="0" dirty="0" err="1"/>
              <a:t>L;ajgda;ldgjs</a:t>
            </a:r>
            <a:endParaRPr lang="nl-NL" noProof="0" dirty="0"/>
          </a:p>
          <a:p>
            <a:pPr lvl="2"/>
            <a:r>
              <a:rPr lang="nl-NL" noProof="0" dirty="0" err="1"/>
              <a:t>Lkadghjs;aoigdhsj</a:t>
            </a:r>
            <a:endParaRPr lang="nl-NL" noProof="0" dirty="0"/>
          </a:p>
          <a:p>
            <a:pPr lvl="3"/>
            <a:r>
              <a:rPr lang="nl-NL" noProof="0" dirty="0"/>
              <a:t>;</a:t>
            </a:r>
            <a:r>
              <a:rPr lang="nl-NL" noProof="0" dirty="0" err="1"/>
              <a:t>lasijdf;alkgdjs</a:t>
            </a:r>
            <a:endParaRPr lang="nl-NL" noProof="0" dirty="0"/>
          </a:p>
          <a:p>
            <a:pPr lvl="4"/>
            <a:r>
              <a:rPr lang="nl-NL" noProof="0" dirty="0"/>
              <a:t>;</a:t>
            </a:r>
            <a:r>
              <a:rPr lang="nl-NL" noProof="0" dirty="0" err="1"/>
              <a:t>ladsgjlasdkgj</a:t>
            </a:r>
            <a:endParaRPr lang="nl-NL" noProof="0" dirty="0"/>
          </a:p>
          <a:p>
            <a:pPr lvl="5"/>
            <a:r>
              <a:rPr lang="nl-NL" noProof="0" dirty="0" err="1"/>
              <a:t>A;lgdkj;asldgjk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93497433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ext left, image right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afbeelding 4">
            <a:extLst>
              <a:ext uri="{FF2B5EF4-FFF2-40B4-BE49-F238E27FC236}">
                <a16:creationId xmlns:a16="http://schemas.microsoft.com/office/drawing/2014/main" id="{6BA2A577-21F1-7046-AA42-DF49AEC8BCF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296244" y="368301"/>
            <a:ext cx="7559293" cy="61591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Click icon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add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image</a:t>
            </a:r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A07AE5D3-2C03-CD49-8B96-489B7649C6D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38050" y="371475"/>
            <a:ext cx="3634429" cy="1080000"/>
          </a:xfrm>
          <a:prstGeom prst="rect">
            <a:avLst/>
          </a:prstGeom>
        </p:spPr>
        <p:txBody>
          <a:bodyPr anchor="t" anchorCtr="0"/>
          <a:lstStyle>
            <a:lvl1pPr marL="0" marR="0" indent="0" algn="l" defTabSz="91412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nl-NL" sz="2299" b="1" i="0" smtClean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GB" dirty="0"/>
              <a:t>Title</a:t>
            </a:r>
          </a:p>
        </p:txBody>
      </p:sp>
      <p:sp>
        <p:nvSpPr>
          <p:cNvPr id="10" name="Tijdelijke aanduiding voor tekst 2">
            <a:extLst>
              <a:ext uri="{FF2B5EF4-FFF2-40B4-BE49-F238E27FC236}">
                <a16:creationId xmlns:a16="http://schemas.microsoft.com/office/drawing/2014/main" id="{34EE854C-23EF-BD45-A084-2AE0D435916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7425" y="1664209"/>
            <a:ext cx="3635053" cy="4863201"/>
          </a:xfrm>
          <a:prstGeom prst="rect">
            <a:avLst/>
          </a:prstGeom>
        </p:spPr>
        <p:txBody>
          <a:bodyPr bIns="0" anchor="b" anchorCtr="0"/>
          <a:lstStyle>
            <a:lvl1pPr marL="0" marR="0" indent="0" algn="l" defTabSz="91412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nl-NL" sz="2199" b="0" i="0" kern="1200" baseline="0" dirty="0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Molorepudit</a:t>
            </a:r>
            <a:r>
              <a:rPr lang="nl-NL" dirty="0"/>
              <a:t> </a:t>
            </a:r>
            <a:r>
              <a:rPr lang="nl-NL" dirty="0" err="1"/>
              <a:t>ressimus</a:t>
            </a:r>
            <a:r>
              <a:rPr lang="nl-NL" dirty="0"/>
              <a:t> </a:t>
            </a:r>
            <a:r>
              <a:rPr lang="nl-NL" dirty="0" err="1"/>
              <a:t>exeri</a:t>
            </a:r>
            <a:r>
              <a:rPr lang="nl-NL" dirty="0"/>
              <a:t> </a:t>
            </a:r>
            <a:r>
              <a:rPr lang="nl-NL" dirty="0" err="1"/>
              <a:t>nus</a:t>
            </a:r>
            <a:r>
              <a:rPr lang="nl-NL" dirty="0"/>
              <a:t> et </a:t>
            </a:r>
            <a:r>
              <a:rPr lang="nl-NL" dirty="0" err="1"/>
              <a:t>ipienda</a:t>
            </a:r>
            <a:r>
              <a:rPr lang="nl-NL" dirty="0"/>
              <a:t> et </a:t>
            </a:r>
            <a:r>
              <a:rPr lang="nl-NL" dirty="0" err="1"/>
              <a:t>adiantot</a:t>
            </a:r>
            <a:r>
              <a:rPr lang="nl-NL" dirty="0"/>
              <a:t> </a:t>
            </a:r>
            <a:r>
              <a:rPr lang="nl-NL" dirty="0" err="1"/>
              <a:t>Ique</a:t>
            </a:r>
            <a:r>
              <a:rPr lang="nl-NL" dirty="0"/>
              <a:t> </a:t>
            </a:r>
            <a:r>
              <a:rPr lang="nl-NL" dirty="0" err="1"/>
              <a:t>niminti</a:t>
            </a:r>
            <a:r>
              <a:rPr lang="nl-NL" dirty="0"/>
              <a:t> </a:t>
            </a:r>
            <a:r>
              <a:rPr lang="nl-NL" dirty="0" err="1"/>
              <a:t>nonsendaecae</a:t>
            </a:r>
            <a:r>
              <a:rPr lang="nl-NL" dirty="0"/>
              <a:t> </a:t>
            </a:r>
            <a:r>
              <a:rPr lang="nl-NL" dirty="0" err="1"/>
              <a:t>volor</a:t>
            </a:r>
            <a:r>
              <a:rPr lang="nl-NL" dirty="0"/>
              <a:t> a ad et ut </a:t>
            </a:r>
            <a:r>
              <a:rPr lang="nl-NL" dirty="0" err="1"/>
              <a:t>eum</a:t>
            </a:r>
            <a:r>
              <a:rPr lang="nl-NL" dirty="0"/>
              <a:t> se pos mos </a:t>
            </a:r>
            <a:r>
              <a:rPr lang="nl-NL" dirty="0" err="1"/>
              <a:t>sed</a:t>
            </a:r>
            <a:r>
              <a:rPr lang="nl-NL" dirty="0"/>
              <a:t> </a:t>
            </a:r>
            <a:r>
              <a:rPr lang="nl-NL" dirty="0" err="1"/>
              <a:t>ulpa</a:t>
            </a:r>
            <a:r>
              <a:rPr lang="nl-NL" dirty="0"/>
              <a:t> </a:t>
            </a:r>
            <a:r>
              <a:rPr lang="nl-NL" dirty="0" err="1"/>
              <a:t>vitas</a:t>
            </a:r>
            <a:r>
              <a:rPr lang="nl-NL" dirty="0"/>
              <a:t> </a:t>
            </a:r>
            <a:r>
              <a:rPr lang="nl-NL" dirty="0" err="1"/>
              <a:t>aut</a:t>
            </a:r>
            <a:r>
              <a:rPr lang="nl-NL" dirty="0"/>
              <a:t> </a:t>
            </a:r>
            <a:r>
              <a:rPr lang="nl-NL" dirty="0" err="1"/>
              <a:t>quia</a:t>
            </a:r>
            <a:r>
              <a:rPr lang="nl-NL" dirty="0"/>
              <a:t> </a:t>
            </a:r>
            <a:r>
              <a:rPr lang="nl-NL" dirty="0" err="1"/>
              <a:t>doluptio</a:t>
            </a:r>
            <a:r>
              <a:rPr lang="nl-NL" dirty="0"/>
              <a:t> </a:t>
            </a:r>
            <a:r>
              <a:rPr lang="nl-NL" dirty="0" err="1"/>
              <a:t>iduciis</a:t>
            </a:r>
            <a:r>
              <a:rPr lang="nl-NL" dirty="0"/>
              <a:t> </a:t>
            </a:r>
            <a:r>
              <a:rPr lang="nl-NL" dirty="0" err="1"/>
              <a:t>sedis</a:t>
            </a:r>
            <a:r>
              <a:rPr lang="nl-NL" dirty="0"/>
              <a:t> </a:t>
            </a:r>
            <a:r>
              <a:rPr lang="nl-NL" dirty="0" err="1"/>
              <a:t>sitat</a:t>
            </a:r>
            <a:r>
              <a:rPr lang="nl-NL" dirty="0"/>
              <a:t> es </a:t>
            </a:r>
            <a:r>
              <a:rPr lang="nl-NL" dirty="0" err="1"/>
              <a:t>nihition</a:t>
            </a:r>
            <a:r>
              <a:rPr lang="nl-NL" dirty="0"/>
              <a:t> </a:t>
            </a:r>
            <a:r>
              <a:rPr lang="nl-NL" dirty="0" err="1"/>
              <a:t>nonsecturi</a:t>
            </a:r>
            <a:r>
              <a:rPr lang="nl-NL" dirty="0"/>
              <a:t> </a:t>
            </a:r>
            <a:r>
              <a:rPr lang="nl-NL" dirty="0" err="1"/>
              <a:t>officidis</a:t>
            </a:r>
            <a:r>
              <a:rPr lang="nl-NL" dirty="0"/>
              <a:t> ex et que </a:t>
            </a:r>
            <a:r>
              <a:rPr lang="nl-NL" dirty="0" err="1"/>
              <a:t>esecto</a:t>
            </a:r>
            <a:r>
              <a:rPr lang="nl-NL" dirty="0"/>
              <a:t> </a:t>
            </a:r>
            <a:r>
              <a:rPr lang="nl-NL" dirty="0" err="1"/>
              <a:t>dolorumenis</a:t>
            </a:r>
            <a:r>
              <a:rPr lang="nl-NL" dirty="0"/>
              <a:t> </a:t>
            </a:r>
            <a:r>
              <a:rPr lang="nl-NL" dirty="0" err="1"/>
              <a:t>aritat</a:t>
            </a:r>
            <a:r>
              <a:rPr lang="nl-NL" dirty="0"/>
              <a:t> et. </a:t>
            </a:r>
            <a:br>
              <a:rPr lang="nl-NL" dirty="0"/>
            </a:br>
            <a:r>
              <a:rPr lang="nl-NL" dirty="0"/>
              <a:t>&lt;Max. 40 </a:t>
            </a:r>
            <a:r>
              <a:rPr lang="nl-NL" dirty="0" err="1"/>
              <a:t>words</a:t>
            </a:r>
            <a:r>
              <a:rPr lang="nl-NL" dirty="0"/>
              <a:t>&gt; </a:t>
            </a:r>
          </a:p>
        </p:txBody>
      </p:sp>
    </p:spTree>
    <p:extLst>
      <p:ext uri="{BB962C8B-B14F-4D97-AF65-F5344CB8AC3E}">
        <p14:creationId xmlns:p14="http://schemas.microsoft.com/office/powerpoint/2010/main" val="19625200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79">
          <p15:clr>
            <a:srgbClr val="FBAE40"/>
          </p15:clr>
        </p15:guide>
        <p15:guide id="7" pos="6222">
          <p15:clr>
            <a:srgbClr val="FBAE40"/>
          </p15:clr>
        </p15:guide>
        <p15:guide id="8" pos="6426">
          <p15:clr>
            <a:srgbClr val="FBAE40"/>
          </p15:clr>
        </p15:guide>
        <p15:guide id="9" pos="4975">
          <p15:clr>
            <a:srgbClr val="FBAE40"/>
          </p15:clr>
        </p15:guide>
        <p15:guide id="10" pos="3954">
          <p15:clr>
            <a:srgbClr val="FBAE40"/>
          </p15:clr>
        </p15:guide>
        <p15:guide id="11" pos="3728">
          <p15:clr>
            <a:srgbClr val="FBAE40"/>
          </p15:clr>
        </p15:guide>
        <p15:guide id="12" pos="2707">
          <p15:clr>
            <a:srgbClr val="FBAE40"/>
          </p15:clr>
        </p15:guide>
        <p15:guide id="13" pos="2503">
          <p15:clr>
            <a:srgbClr val="FBAE40"/>
          </p15:clr>
        </p15:guide>
        <p15:guide id="14" pos="1460">
          <p15:clr>
            <a:srgbClr val="FBAE40"/>
          </p15:clr>
        </p15:guide>
        <p15:guide id="15" pos="1256">
          <p15:clr>
            <a:srgbClr val="FBAE40"/>
          </p15:clr>
        </p15:guide>
        <p15:guide id="17" orient="horz" pos="2115">
          <p15:clr>
            <a:srgbClr val="FBAE40"/>
          </p15:clr>
        </p15:guide>
        <p15:guide id="18" orient="horz" pos="754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mage left, text right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afbeelding 4">
            <a:extLst>
              <a:ext uri="{FF2B5EF4-FFF2-40B4-BE49-F238E27FC236}">
                <a16:creationId xmlns:a16="http://schemas.microsoft.com/office/drawing/2014/main" id="{6BA2A577-21F1-7046-AA42-DF49AEC8BCF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36463" y="371476"/>
            <a:ext cx="7559293" cy="61418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Click icon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add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image</a:t>
            </a:r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219C4ACB-0E7C-2E49-975D-15A9366B7B1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239098" y="371475"/>
            <a:ext cx="3615819" cy="1080000"/>
          </a:xfrm>
          <a:prstGeom prst="rect">
            <a:avLst/>
          </a:prstGeom>
        </p:spPr>
        <p:txBody>
          <a:bodyPr anchor="t" anchorCtr="0"/>
          <a:lstStyle>
            <a:lvl1pPr marL="0" marR="0" indent="0" algn="l" defTabSz="91412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nl-NL" sz="2299" b="1" i="0" smtClean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GB" dirty="0"/>
              <a:t>Title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F82AB650-E7FC-9C49-B3D3-F4866960771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239097" y="1627632"/>
            <a:ext cx="3616441" cy="4885710"/>
          </a:xfrm>
          <a:prstGeom prst="rect">
            <a:avLst/>
          </a:prstGeom>
        </p:spPr>
        <p:txBody>
          <a:bodyPr bIns="0" anchor="b" anchorCtr="0"/>
          <a:lstStyle>
            <a:lvl1pPr marL="0" marR="0" indent="0" algn="l" defTabSz="91412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80000"/>
              <a:buFont typeface="Arial" panose="020B0604020202020204" pitchFamily="34" charset="0"/>
              <a:buNone/>
              <a:tabLst/>
              <a:defRPr lang="nl-NL" sz="2199" b="0" i="0" smtClean="0"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Pos mos </a:t>
            </a:r>
            <a:r>
              <a:rPr lang="nl-NL" dirty="0" err="1"/>
              <a:t>sed</a:t>
            </a:r>
            <a:r>
              <a:rPr lang="nl-NL" dirty="0"/>
              <a:t> </a:t>
            </a:r>
            <a:r>
              <a:rPr lang="nl-NL" dirty="0" err="1"/>
              <a:t>ulpa</a:t>
            </a:r>
            <a:r>
              <a:rPr lang="nl-NL" dirty="0"/>
              <a:t> </a:t>
            </a:r>
            <a:r>
              <a:rPr lang="nl-NL" dirty="0" err="1"/>
              <a:t>vitas</a:t>
            </a:r>
            <a:br>
              <a:rPr lang="nl-NL" dirty="0"/>
            </a:br>
            <a:r>
              <a:rPr lang="nl-NL" dirty="0" err="1"/>
              <a:t>Volor</a:t>
            </a:r>
            <a:r>
              <a:rPr lang="nl-NL" dirty="0"/>
              <a:t> a ad et ut </a:t>
            </a:r>
            <a:r>
              <a:rPr lang="nl-NL" dirty="0" err="1"/>
              <a:t>eum</a:t>
            </a:r>
            <a:r>
              <a:rPr lang="nl-NL" dirty="0"/>
              <a:t> se pos mos </a:t>
            </a:r>
            <a:r>
              <a:rPr lang="nl-NL" dirty="0" err="1"/>
              <a:t>sed</a:t>
            </a:r>
            <a:r>
              <a:rPr lang="nl-NL" dirty="0"/>
              <a:t> </a:t>
            </a:r>
            <a:r>
              <a:rPr lang="nl-NL" dirty="0" err="1"/>
              <a:t>ulpa</a:t>
            </a:r>
            <a:r>
              <a:rPr lang="nl-NL" dirty="0"/>
              <a:t> </a:t>
            </a:r>
            <a:r>
              <a:rPr lang="nl-NL" dirty="0" err="1"/>
              <a:t>vitas</a:t>
            </a:r>
            <a:r>
              <a:rPr lang="nl-NL" dirty="0"/>
              <a:t> </a:t>
            </a:r>
            <a:r>
              <a:rPr lang="nl-NL" dirty="0" err="1"/>
              <a:t>aut</a:t>
            </a:r>
            <a:r>
              <a:rPr lang="nl-NL" dirty="0"/>
              <a:t> </a:t>
            </a:r>
            <a:r>
              <a:rPr lang="nl-NL" dirty="0" err="1"/>
              <a:t>quia</a:t>
            </a:r>
            <a:r>
              <a:rPr lang="nl-NL" dirty="0"/>
              <a:t> </a:t>
            </a:r>
            <a:r>
              <a:rPr lang="nl-NL" dirty="0" err="1"/>
              <a:t>doluptioMolorepudit</a:t>
            </a:r>
            <a:r>
              <a:rPr lang="nl-NL" dirty="0"/>
              <a:t> </a:t>
            </a:r>
            <a:r>
              <a:rPr lang="nl-NL" dirty="0" err="1"/>
              <a:t>ressimus</a:t>
            </a:r>
            <a:r>
              <a:rPr lang="nl-NL" dirty="0"/>
              <a:t> </a:t>
            </a:r>
            <a:r>
              <a:rPr lang="nl-NL" dirty="0" err="1"/>
              <a:t>exeri</a:t>
            </a:r>
            <a:r>
              <a:rPr lang="nl-NL" dirty="0"/>
              <a:t> </a:t>
            </a:r>
            <a:r>
              <a:rPr lang="nl-NL" dirty="0" err="1"/>
              <a:t>nus</a:t>
            </a:r>
            <a:r>
              <a:rPr lang="nl-NL" dirty="0"/>
              <a:t> et </a:t>
            </a:r>
            <a:r>
              <a:rPr lang="nl-NL" dirty="0" err="1"/>
              <a:t>ipiendaMos</a:t>
            </a:r>
            <a:r>
              <a:rPr lang="nl-NL" dirty="0"/>
              <a:t> </a:t>
            </a:r>
            <a:r>
              <a:rPr lang="nl-NL" dirty="0" err="1"/>
              <a:t>sed</a:t>
            </a:r>
            <a:r>
              <a:rPr lang="nl-NL" dirty="0"/>
              <a:t> </a:t>
            </a:r>
            <a:r>
              <a:rPr lang="nl-NL" dirty="0" err="1"/>
              <a:t>ulpa</a:t>
            </a:r>
            <a:r>
              <a:rPr lang="nl-NL" dirty="0"/>
              <a:t> </a:t>
            </a:r>
            <a:r>
              <a:rPr lang="nl-NL" dirty="0" err="1"/>
              <a:t>vitas</a:t>
            </a:r>
            <a:r>
              <a:rPr lang="nl-NL" dirty="0"/>
              <a:t> </a:t>
            </a:r>
            <a:r>
              <a:rPr lang="nl-NL" dirty="0" err="1"/>
              <a:t>aut</a:t>
            </a:r>
            <a:r>
              <a:rPr lang="nl-NL" dirty="0"/>
              <a:t> </a:t>
            </a:r>
            <a:r>
              <a:rPr lang="nl-NL" dirty="0" err="1"/>
              <a:t>quia</a:t>
            </a:r>
            <a:r>
              <a:rPr lang="nl-NL" dirty="0"/>
              <a:t> </a:t>
            </a:r>
            <a:r>
              <a:rPr lang="nl-NL" dirty="0" err="1"/>
              <a:t>doluptio</a:t>
            </a:r>
            <a:r>
              <a:rPr lang="nl-NL" dirty="0"/>
              <a:t> </a:t>
            </a:r>
            <a:r>
              <a:rPr lang="nl-NL" dirty="0" err="1"/>
              <a:t>iduciis</a:t>
            </a:r>
            <a:r>
              <a:rPr lang="nl-NL" dirty="0"/>
              <a:t> </a:t>
            </a:r>
            <a:r>
              <a:rPr lang="nl-NL" dirty="0" err="1"/>
              <a:t>sedis</a:t>
            </a:r>
            <a:r>
              <a:rPr lang="nl-NL" dirty="0"/>
              <a:t> </a:t>
            </a:r>
            <a:r>
              <a:rPr lang="nl-NL" dirty="0" err="1"/>
              <a:t>sitat</a:t>
            </a:r>
            <a:r>
              <a:rPr lang="nl-NL" dirty="0"/>
              <a:t> es </a:t>
            </a:r>
            <a:r>
              <a:rPr lang="nl-NL" dirty="0" err="1"/>
              <a:t>nihition</a:t>
            </a:r>
            <a:r>
              <a:rPr lang="nl-NL" dirty="0"/>
              <a:t> </a:t>
            </a:r>
            <a:r>
              <a:rPr lang="nl-NL" dirty="0" err="1"/>
              <a:t>nonsecturi</a:t>
            </a:r>
            <a:r>
              <a:rPr lang="nl-NL" dirty="0"/>
              <a:t> </a:t>
            </a:r>
            <a:r>
              <a:rPr lang="nl-NL" dirty="0" err="1"/>
              <a:t>officidis</a:t>
            </a:r>
            <a:r>
              <a:rPr lang="nl-NL" dirty="0"/>
              <a:t> ex et que </a:t>
            </a:r>
            <a:r>
              <a:rPr lang="nl-NL" dirty="0" err="1"/>
              <a:t>esect</a:t>
            </a:r>
            <a:r>
              <a:rPr lang="nl-NL" dirty="0"/>
              <a:t>. &lt;Max. 40 </a:t>
            </a:r>
            <a:r>
              <a:rPr lang="nl-NL" dirty="0" err="1"/>
              <a:t>words</a:t>
            </a:r>
            <a:r>
              <a:rPr lang="nl-NL" dirty="0"/>
              <a:t>&gt; </a:t>
            </a:r>
          </a:p>
        </p:txBody>
      </p:sp>
    </p:spTree>
    <p:extLst>
      <p:ext uri="{BB962C8B-B14F-4D97-AF65-F5344CB8AC3E}">
        <p14:creationId xmlns:p14="http://schemas.microsoft.com/office/powerpoint/2010/main" val="2977059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79">
          <p15:clr>
            <a:srgbClr val="FBAE40"/>
          </p15:clr>
        </p15:guide>
        <p15:guide id="7" pos="6222">
          <p15:clr>
            <a:srgbClr val="FBAE40"/>
          </p15:clr>
        </p15:guide>
        <p15:guide id="8" pos="6426">
          <p15:clr>
            <a:srgbClr val="FBAE40"/>
          </p15:clr>
        </p15:guide>
        <p15:guide id="9" pos="4975">
          <p15:clr>
            <a:srgbClr val="FBAE40"/>
          </p15:clr>
        </p15:guide>
        <p15:guide id="10" pos="3954">
          <p15:clr>
            <a:srgbClr val="FBAE40"/>
          </p15:clr>
        </p15:guide>
        <p15:guide id="11" pos="3728">
          <p15:clr>
            <a:srgbClr val="FBAE40"/>
          </p15:clr>
        </p15:guide>
        <p15:guide id="12" pos="2707">
          <p15:clr>
            <a:srgbClr val="FBAE40"/>
          </p15:clr>
        </p15:guide>
        <p15:guide id="13" pos="2503">
          <p15:clr>
            <a:srgbClr val="FBAE40"/>
          </p15:clr>
        </p15:guide>
        <p15:guide id="14" pos="1460">
          <p15:clr>
            <a:srgbClr val="FBAE40"/>
          </p15:clr>
        </p15:guide>
        <p15:guide id="15" pos="1256">
          <p15:clr>
            <a:srgbClr val="FBAE40"/>
          </p15:clr>
        </p15:guide>
        <p15:guide id="17" orient="horz" pos="2115">
          <p15:clr>
            <a:srgbClr val="FBAE40"/>
          </p15:clr>
        </p15:guide>
        <p15:guide id="18" orient="horz" pos="754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screen image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afbeelding 4">
            <a:extLst>
              <a:ext uri="{FF2B5EF4-FFF2-40B4-BE49-F238E27FC236}">
                <a16:creationId xmlns:a16="http://schemas.microsoft.com/office/drawing/2014/main" id="{6BA2A577-21F1-7046-AA42-DF49AEC8BCF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36463" y="368300"/>
            <a:ext cx="11519074" cy="6121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Click icon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add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image</a:t>
            </a:r>
          </a:p>
        </p:txBody>
      </p:sp>
    </p:spTree>
    <p:extLst>
      <p:ext uri="{BB962C8B-B14F-4D97-AF65-F5344CB8AC3E}">
        <p14:creationId xmlns:p14="http://schemas.microsoft.com/office/powerpoint/2010/main" val="30655328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79">
          <p15:clr>
            <a:srgbClr val="FBAE40"/>
          </p15:clr>
        </p15:guide>
        <p15:guide id="7" pos="6222">
          <p15:clr>
            <a:srgbClr val="FBAE40"/>
          </p15:clr>
        </p15:guide>
        <p15:guide id="8" pos="6426">
          <p15:clr>
            <a:srgbClr val="FBAE40"/>
          </p15:clr>
        </p15:guide>
        <p15:guide id="9" pos="4975">
          <p15:clr>
            <a:srgbClr val="FBAE40"/>
          </p15:clr>
        </p15:guide>
        <p15:guide id="10" pos="3954">
          <p15:clr>
            <a:srgbClr val="FBAE40"/>
          </p15:clr>
        </p15:guide>
        <p15:guide id="11" pos="3728">
          <p15:clr>
            <a:srgbClr val="FBAE40"/>
          </p15:clr>
        </p15:guide>
        <p15:guide id="12" pos="2707">
          <p15:clr>
            <a:srgbClr val="FBAE40"/>
          </p15:clr>
        </p15:guide>
        <p15:guide id="13" pos="2503">
          <p15:clr>
            <a:srgbClr val="FBAE40"/>
          </p15:clr>
        </p15:guide>
        <p15:guide id="14" pos="1460">
          <p15:clr>
            <a:srgbClr val="FBAE40"/>
          </p15:clr>
        </p15:guide>
        <p15:guide id="15" pos="1256">
          <p15:clr>
            <a:srgbClr val="FBAE40"/>
          </p15:clr>
        </p15:guide>
        <p15:guide id="17" orient="horz" pos="2115">
          <p15:clr>
            <a:srgbClr val="FBAE40"/>
          </p15:clr>
        </p15:guide>
        <p15:guide id="18" orient="horz" pos="754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596467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</p:sldLayoutIdLst>
  <p:txStyles>
    <p:titleStyle>
      <a:lvl1pPr algn="l" defTabSz="914126" rtl="0" eaLnBrk="1" latinLnBrk="0" hangingPunct="1">
        <a:spcBef>
          <a:spcPct val="0"/>
        </a:spcBef>
        <a:buNone/>
        <a:defRPr sz="2099" b="0" i="0" kern="1200">
          <a:solidFill>
            <a:schemeClr val="tx1"/>
          </a:solidFill>
          <a:latin typeface="Merriweather Regular" panose="02060503050406030704" pitchFamily="18" charset="77"/>
          <a:ea typeface="+mj-ea"/>
          <a:cs typeface="+mj-cs"/>
        </a:defRPr>
      </a:lvl1pPr>
    </p:titleStyle>
    <p:bodyStyle>
      <a:lvl1pPr marL="0" indent="0" algn="l" defTabSz="914126" rtl="0" eaLnBrk="1" latinLnBrk="0" hangingPunct="1">
        <a:lnSpc>
          <a:spcPct val="110000"/>
        </a:lnSpc>
        <a:spcBef>
          <a:spcPts val="0"/>
        </a:spcBef>
        <a:buFont typeface="Arial" pitchFamily="34" charset="0"/>
        <a:buNone/>
        <a:defRPr sz="1600" b="0" i="0" kern="1200" baseline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0" indent="0" algn="l" defTabSz="914126" rtl="0" eaLnBrk="1" latinLnBrk="0" hangingPunct="1">
        <a:lnSpc>
          <a:spcPct val="110000"/>
        </a:lnSpc>
        <a:spcBef>
          <a:spcPts val="0"/>
        </a:spcBef>
        <a:buFont typeface="Arial" pitchFamily="34" charset="0"/>
        <a:buNone/>
        <a:defRPr sz="1600" b="1" i="0" kern="1200" baseline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269919" indent="-269919" algn="l" defTabSz="914126" rtl="0" eaLnBrk="1" latinLnBrk="0" hangingPunct="1">
        <a:lnSpc>
          <a:spcPct val="110000"/>
        </a:lnSpc>
        <a:spcBef>
          <a:spcPts val="2099"/>
        </a:spcBef>
        <a:buFont typeface="Verdana" pitchFamily="34" charset="0"/>
        <a:buChar char="•"/>
        <a:defRPr sz="1600" b="0" i="0" kern="1200" baseline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269919" indent="-269919" algn="l" defTabSz="914126" rtl="0" eaLnBrk="1" latinLnBrk="0" hangingPunct="1">
        <a:lnSpc>
          <a:spcPct val="110000"/>
        </a:lnSpc>
        <a:spcBef>
          <a:spcPts val="2099"/>
        </a:spcBef>
        <a:buFont typeface="Verdana" pitchFamily="34" charset="0"/>
        <a:buChar char="•"/>
        <a:defRPr sz="1600" b="0" i="0" kern="1200" baseline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809757" indent="-269919" algn="l" defTabSz="914126" rtl="0" eaLnBrk="1" latinLnBrk="0" hangingPunct="1">
        <a:lnSpc>
          <a:spcPct val="110000"/>
        </a:lnSpc>
        <a:spcBef>
          <a:spcPts val="0"/>
        </a:spcBef>
        <a:buFont typeface="Verdana" pitchFamily="34" charset="0"/>
        <a:buChar char="–"/>
        <a:defRPr sz="1600" b="0" i="0" kern="1200" baseline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3846" indent="-228531" algn="l" defTabSz="914126" rtl="0" eaLnBrk="1" latinLnBrk="0" hangingPunct="1">
        <a:spcBef>
          <a:spcPct val="20000"/>
        </a:spcBef>
        <a:buFont typeface="Arial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6pPr>
      <a:lvl7pPr marL="2970908" indent="-228531" algn="l" defTabSz="914126" rtl="0" eaLnBrk="1" latinLnBrk="0" hangingPunct="1">
        <a:spcBef>
          <a:spcPct val="20000"/>
        </a:spcBef>
        <a:buFont typeface="Arial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7pPr>
      <a:lvl8pPr marL="3427971" indent="-228531" algn="l" defTabSz="914126" rtl="0" eaLnBrk="1" latinLnBrk="0" hangingPunct="1">
        <a:spcBef>
          <a:spcPct val="20000"/>
        </a:spcBef>
        <a:buFont typeface="Arial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8pPr>
      <a:lvl9pPr marL="3885034" indent="-228531" algn="l" defTabSz="914126" rtl="0" eaLnBrk="1" latinLnBrk="0" hangingPunct="1">
        <a:spcBef>
          <a:spcPct val="20000"/>
        </a:spcBef>
        <a:buFont typeface="Arial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26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9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1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7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7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1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3F453D7-A2F3-FF48-056F-02982CF5CD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774021"/>
            <a:ext cx="9144000" cy="2387600"/>
          </a:xfrm>
        </p:spPr>
        <p:txBody>
          <a:bodyPr/>
          <a:lstStyle/>
          <a:p>
            <a:r>
              <a:rPr lang="nl-NL" sz="4000" dirty="0" err="1"/>
              <a:t>Oceanic</a:t>
            </a:r>
            <a:r>
              <a:rPr lang="nl-NL" sz="4000" dirty="0"/>
              <a:t> </a:t>
            </a:r>
            <a:r>
              <a:rPr lang="nl-NL" sz="4000" dirty="0" err="1"/>
              <a:t>and</a:t>
            </a:r>
            <a:r>
              <a:rPr lang="nl-NL" sz="4000" dirty="0"/>
              <a:t> </a:t>
            </a:r>
            <a:r>
              <a:rPr lang="nl-NL" sz="4000" dirty="0" err="1"/>
              <a:t>atmospheric</a:t>
            </a:r>
            <a:r>
              <a:rPr lang="nl-NL" sz="4000" dirty="0"/>
              <a:t> </a:t>
            </a:r>
            <a:r>
              <a:rPr lang="nl-NL" sz="4000" dirty="0" err="1"/>
              <a:t>controls</a:t>
            </a:r>
            <a:r>
              <a:rPr lang="nl-NL" sz="4000" dirty="0"/>
              <a:t> </a:t>
            </a:r>
            <a:br>
              <a:rPr lang="nl-NL" sz="4000" dirty="0"/>
            </a:br>
            <a:r>
              <a:rPr lang="nl-NL" sz="4000" dirty="0"/>
              <a:t>on </a:t>
            </a:r>
            <a:r>
              <a:rPr lang="nl-NL" sz="4000" dirty="0" err="1"/>
              <a:t>decadal</a:t>
            </a:r>
            <a:r>
              <a:rPr lang="nl-NL" sz="4000" dirty="0"/>
              <a:t> </a:t>
            </a:r>
            <a:r>
              <a:rPr lang="nl-NL" sz="4000" dirty="0" err="1"/>
              <a:t>melt</a:t>
            </a:r>
            <a:r>
              <a:rPr lang="nl-NL" sz="4000" dirty="0"/>
              <a:t> </a:t>
            </a:r>
            <a:r>
              <a:rPr lang="nl-NL" sz="4000" dirty="0" err="1"/>
              <a:t>variability</a:t>
            </a:r>
            <a:r>
              <a:rPr lang="nl-NL" sz="4000" dirty="0"/>
              <a:t> </a:t>
            </a:r>
            <a:br>
              <a:rPr lang="nl-NL" sz="4000" dirty="0"/>
            </a:br>
            <a:r>
              <a:rPr lang="nl-NL" sz="4000" dirty="0" err="1"/>
              <a:t>around</a:t>
            </a:r>
            <a:r>
              <a:rPr lang="nl-NL" sz="4000" dirty="0"/>
              <a:t> </a:t>
            </a:r>
            <a:r>
              <a:rPr lang="nl-NL" sz="4000" dirty="0" err="1"/>
              <a:t>the</a:t>
            </a:r>
            <a:r>
              <a:rPr lang="nl-NL" sz="4000" dirty="0"/>
              <a:t> </a:t>
            </a:r>
            <a:r>
              <a:rPr lang="nl-NL" sz="4000" dirty="0" err="1"/>
              <a:t>Amundsen</a:t>
            </a:r>
            <a:r>
              <a:rPr lang="nl-NL" sz="4000" dirty="0"/>
              <a:t> Sea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C55C86A3-3B0C-A4DB-FE8C-6C2686CDD2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00200" y="3824742"/>
            <a:ext cx="9144000" cy="1655762"/>
          </a:xfrm>
        </p:spPr>
        <p:txBody>
          <a:bodyPr/>
          <a:lstStyle/>
          <a:p>
            <a:r>
              <a:rPr lang="nl-NL" dirty="0"/>
              <a:t>Joren Janzing</a:t>
            </a:r>
          </a:p>
          <a:p>
            <a:br>
              <a:rPr lang="nl-NL" dirty="0"/>
            </a:br>
            <a:r>
              <a:rPr lang="nl-NL" dirty="0"/>
              <a:t>Supervisors:</a:t>
            </a:r>
          </a:p>
          <a:p>
            <a:r>
              <a:rPr lang="nl-NL" dirty="0" err="1"/>
              <a:t>Kaitlin</a:t>
            </a:r>
            <a:r>
              <a:rPr lang="nl-NL" dirty="0"/>
              <a:t> </a:t>
            </a:r>
            <a:r>
              <a:rPr lang="nl-NL" dirty="0" err="1"/>
              <a:t>Naughten</a:t>
            </a:r>
            <a:r>
              <a:rPr lang="nl-NL" dirty="0"/>
              <a:t>, Pierre </a:t>
            </a:r>
            <a:r>
              <a:rPr lang="nl-NL" dirty="0" err="1"/>
              <a:t>Dutrieux</a:t>
            </a:r>
            <a:r>
              <a:rPr lang="nl-NL" dirty="0"/>
              <a:t>, </a:t>
            </a:r>
            <a:r>
              <a:rPr lang="nl-NL" dirty="0" err="1"/>
              <a:t>Roderik</a:t>
            </a:r>
            <a:r>
              <a:rPr lang="nl-NL" dirty="0"/>
              <a:t> van de Wal</a:t>
            </a:r>
          </a:p>
        </p:txBody>
      </p:sp>
      <p:pic>
        <p:nvPicPr>
          <p:cNvPr id="5" name="Afbeelding 4" descr="Afbeelding met tekst&#10;&#10;Automatisch gegenereerde beschrijving">
            <a:extLst>
              <a:ext uri="{FF2B5EF4-FFF2-40B4-BE49-F238E27FC236}">
                <a16:creationId xmlns:a16="http://schemas.microsoft.com/office/drawing/2014/main" id="{23F1A900-B790-3C1C-0668-045A820C91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4426" y="5480504"/>
            <a:ext cx="2743206" cy="1066802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64EFEE1E-B50B-B484-62A9-CD18E471F0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72992" y="5817054"/>
            <a:ext cx="2394850" cy="65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9675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45A067-36DA-B5C0-0810-6821171787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6833" y="892175"/>
            <a:ext cx="7557707" cy="1253617"/>
          </a:xfrm>
        </p:spPr>
        <p:txBody>
          <a:bodyPr/>
          <a:lstStyle/>
          <a:p>
            <a:r>
              <a:rPr lang="nl-NL" dirty="0"/>
              <a:t>Method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49A791B-7151-48AC-C49B-6941A6D6C58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46832" y="1721249"/>
            <a:ext cx="7557707" cy="4200579"/>
          </a:xfrm>
        </p:spPr>
        <p:txBody>
          <a:bodyPr/>
          <a:lstStyle/>
          <a:p>
            <a:endParaRPr lang="nl-NL" dirty="0"/>
          </a:p>
          <a:p>
            <a:r>
              <a:rPr lang="nl-NL" dirty="0"/>
              <a:t>Output of </a:t>
            </a:r>
            <a:r>
              <a:rPr lang="nl-NL" b="1" dirty="0" err="1">
                <a:solidFill>
                  <a:srgbClr val="0070C0"/>
                </a:solidFill>
              </a:rPr>
              <a:t>MITgcm</a:t>
            </a:r>
            <a:r>
              <a:rPr lang="nl-NL" b="1" dirty="0"/>
              <a:t> </a:t>
            </a:r>
            <a:r>
              <a:rPr lang="nl-NL" dirty="0" err="1"/>
              <a:t>from</a:t>
            </a:r>
            <a:r>
              <a:rPr lang="nl-NL" dirty="0"/>
              <a:t> </a:t>
            </a:r>
            <a:r>
              <a:rPr lang="nl-NL" dirty="0" err="1"/>
              <a:t>Naughten</a:t>
            </a:r>
            <a:r>
              <a:rPr lang="nl-NL" dirty="0"/>
              <a:t> et al., 2022:</a:t>
            </a:r>
          </a:p>
          <a:p>
            <a:pPr marL="342900" indent="-342900">
              <a:buFontTx/>
              <a:buChar char="-"/>
            </a:pPr>
            <a:r>
              <a:rPr lang="nl-NL" dirty="0" err="1"/>
              <a:t>Amundsen</a:t>
            </a:r>
            <a:r>
              <a:rPr lang="nl-NL" dirty="0"/>
              <a:t> Sea,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fixed</a:t>
            </a:r>
            <a:r>
              <a:rPr lang="nl-NL" dirty="0"/>
              <a:t> ice sheet </a:t>
            </a:r>
            <a:r>
              <a:rPr lang="nl-NL" dirty="0" err="1"/>
              <a:t>geometry</a:t>
            </a:r>
            <a:endParaRPr lang="nl-NL" dirty="0"/>
          </a:p>
          <a:p>
            <a:pPr marL="342900" indent="-342900">
              <a:buFontTx/>
              <a:buChar char="-"/>
            </a:pPr>
            <a:r>
              <a:rPr lang="nl-NL" dirty="0" err="1"/>
              <a:t>Boundaries</a:t>
            </a:r>
            <a:r>
              <a:rPr lang="nl-NL" dirty="0"/>
              <a:t> </a:t>
            </a:r>
            <a:r>
              <a:rPr lang="nl-NL" dirty="0" err="1"/>
              <a:t>fixed</a:t>
            </a:r>
            <a:r>
              <a:rPr lang="nl-NL" dirty="0"/>
              <a:t> at present </a:t>
            </a:r>
            <a:r>
              <a:rPr lang="nl-NL" dirty="0" err="1"/>
              <a:t>day</a:t>
            </a:r>
            <a:r>
              <a:rPr lang="nl-NL" dirty="0"/>
              <a:t> </a:t>
            </a:r>
            <a:r>
              <a:rPr lang="nl-NL" dirty="0" err="1"/>
              <a:t>climatology</a:t>
            </a:r>
            <a:r>
              <a:rPr lang="nl-NL" dirty="0"/>
              <a:t>.</a:t>
            </a:r>
          </a:p>
          <a:p>
            <a:endParaRPr lang="nl-NL" dirty="0"/>
          </a:p>
          <a:p>
            <a:r>
              <a:rPr lang="nl-NL" dirty="0" err="1"/>
              <a:t>Forcing</a:t>
            </a:r>
            <a:r>
              <a:rPr lang="nl-NL" dirty="0"/>
              <a:t> </a:t>
            </a:r>
            <a:r>
              <a:rPr lang="nl-NL" dirty="0" err="1"/>
              <a:t>from</a:t>
            </a:r>
            <a:r>
              <a:rPr lang="nl-NL" dirty="0"/>
              <a:t> PACE ensemble:</a:t>
            </a:r>
          </a:p>
          <a:p>
            <a:pPr marL="342900" indent="-342900">
              <a:buFontTx/>
              <a:buChar char="-"/>
            </a:pPr>
            <a:r>
              <a:rPr lang="nl-NL" dirty="0"/>
              <a:t>CESM</a:t>
            </a:r>
          </a:p>
          <a:p>
            <a:pPr marL="342900" indent="-342900">
              <a:buFontTx/>
              <a:buChar char="-"/>
            </a:pPr>
            <a:r>
              <a:rPr lang="nl-NL" dirty="0"/>
              <a:t>20 ensemble members</a:t>
            </a:r>
          </a:p>
          <a:p>
            <a:pPr marL="342900" indent="-342900">
              <a:buFontTx/>
              <a:buChar char="-"/>
            </a:pPr>
            <a:r>
              <a:rPr lang="nl-NL" b="1" dirty="0" err="1">
                <a:solidFill>
                  <a:srgbClr val="0070C0"/>
                </a:solidFill>
              </a:rPr>
              <a:t>Constrained</a:t>
            </a:r>
            <a:r>
              <a:rPr lang="nl-NL" b="1" dirty="0">
                <a:solidFill>
                  <a:srgbClr val="0070C0"/>
                </a:solidFill>
              </a:rPr>
              <a:t> </a:t>
            </a:r>
            <a:r>
              <a:rPr lang="nl-NL" b="1" dirty="0" err="1">
                <a:solidFill>
                  <a:srgbClr val="0070C0"/>
                </a:solidFill>
              </a:rPr>
              <a:t>historical</a:t>
            </a:r>
            <a:r>
              <a:rPr lang="nl-NL" b="1" dirty="0">
                <a:solidFill>
                  <a:srgbClr val="0070C0"/>
                </a:solidFill>
              </a:rPr>
              <a:t> </a:t>
            </a:r>
            <a:r>
              <a:rPr lang="nl-NL" b="1" dirty="0" err="1">
                <a:solidFill>
                  <a:srgbClr val="0070C0"/>
                </a:solidFill>
              </a:rPr>
              <a:t>tropical</a:t>
            </a:r>
            <a:r>
              <a:rPr lang="nl-NL" b="1" dirty="0">
                <a:solidFill>
                  <a:srgbClr val="0070C0"/>
                </a:solidFill>
              </a:rPr>
              <a:t> </a:t>
            </a:r>
            <a:r>
              <a:rPr lang="nl-NL" b="1" dirty="0" err="1">
                <a:solidFill>
                  <a:srgbClr val="0070C0"/>
                </a:solidFill>
              </a:rPr>
              <a:t>variability</a:t>
            </a:r>
            <a:r>
              <a:rPr lang="nl-NL" b="1" dirty="0">
                <a:solidFill>
                  <a:srgbClr val="0070C0"/>
                </a:solidFill>
              </a:rPr>
              <a:t> in Pacific</a:t>
            </a:r>
          </a:p>
          <a:p>
            <a:pPr marL="342900" indent="-342900">
              <a:buFontTx/>
              <a:buChar char="-"/>
            </a:pPr>
            <a:r>
              <a:rPr lang="nl-NL" dirty="0" err="1"/>
              <a:t>Historical</a:t>
            </a:r>
            <a:r>
              <a:rPr lang="nl-NL" dirty="0"/>
              <a:t> GHG </a:t>
            </a:r>
            <a:r>
              <a:rPr lang="nl-NL" dirty="0" err="1"/>
              <a:t>concentrations</a:t>
            </a:r>
            <a:endParaRPr lang="nl-NL" dirty="0"/>
          </a:p>
          <a:p>
            <a:pPr marL="342900" indent="-342900">
              <a:buFontTx/>
              <a:buChar char="-"/>
            </a:pPr>
            <a:r>
              <a:rPr lang="nl-NL" dirty="0" err="1"/>
              <a:t>Period</a:t>
            </a:r>
            <a:r>
              <a:rPr lang="nl-NL" dirty="0"/>
              <a:t> of interest: 1920-2013</a:t>
            </a:r>
          </a:p>
          <a:p>
            <a:pPr marL="342900" indent="-342900">
              <a:buFontTx/>
              <a:buChar char="-"/>
            </a:pPr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C129CC82-F07F-1BF1-8AD9-C5C086504C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3762" y="1189482"/>
            <a:ext cx="4732549" cy="3881636"/>
          </a:xfrm>
          <a:prstGeom prst="rect">
            <a:avLst/>
          </a:prstGeom>
        </p:spPr>
      </p:pic>
      <p:sp>
        <p:nvSpPr>
          <p:cNvPr id="5" name="Tekstvak 4">
            <a:extLst>
              <a:ext uri="{FF2B5EF4-FFF2-40B4-BE49-F238E27FC236}">
                <a16:creationId xmlns:a16="http://schemas.microsoft.com/office/drawing/2014/main" id="{2AAB0508-874B-2834-8FF8-E0247250EFF0}"/>
              </a:ext>
            </a:extLst>
          </p:cNvPr>
          <p:cNvSpPr txBox="1"/>
          <p:nvPr/>
        </p:nvSpPr>
        <p:spPr>
          <a:xfrm>
            <a:off x="7957457" y="5301821"/>
            <a:ext cx="313508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nl-NL" dirty="0"/>
              <a:t>Source: </a:t>
            </a:r>
            <a:r>
              <a:rPr lang="nl-NL" dirty="0" err="1"/>
              <a:t>Naughten</a:t>
            </a:r>
            <a:r>
              <a:rPr lang="nl-NL" dirty="0"/>
              <a:t> et al., 2022</a:t>
            </a:r>
          </a:p>
        </p:txBody>
      </p:sp>
    </p:spTree>
    <p:extLst>
      <p:ext uri="{BB962C8B-B14F-4D97-AF65-F5344CB8AC3E}">
        <p14:creationId xmlns:p14="http://schemas.microsoft.com/office/powerpoint/2010/main" val="16606741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5B4E369-A983-DE0D-DD85-2BBC19A973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02114" y="543831"/>
            <a:ext cx="9526511" cy="1253617"/>
          </a:xfrm>
        </p:spPr>
        <p:txBody>
          <a:bodyPr/>
          <a:lstStyle/>
          <a:p>
            <a:pPr algn="ctr"/>
            <a:r>
              <a:rPr lang="nl-NL" dirty="0"/>
              <a:t>Method: </a:t>
            </a:r>
            <a:r>
              <a:rPr lang="nl-NL" dirty="0" err="1"/>
              <a:t>Main</a:t>
            </a:r>
            <a:r>
              <a:rPr lang="nl-NL" dirty="0"/>
              <a:t> tool</a:t>
            </a:r>
            <a:br>
              <a:rPr lang="nl-NL" dirty="0"/>
            </a:br>
            <a:r>
              <a:rPr lang="nl-NL" dirty="0" err="1"/>
              <a:t>Correlation</a:t>
            </a:r>
            <a:r>
              <a:rPr lang="nl-NL" dirty="0"/>
              <a:t> </a:t>
            </a:r>
            <a:r>
              <a:rPr lang="nl-NL" dirty="0" err="1"/>
              <a:t>maps</a:t>
            </a:r>
            <a:endParaRPr lang="nl-NL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61A282F0-0C98-C44D-1EB2-DDAC5226F9F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71486" y="2036934"/>
            <a:ext cx="9787769" cy="3443316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dirty="0" err="1"/>
              <a:t>Detrended</a:t>
            </a:r>
            <a:r>
              <a:rPr lang="nl-NL" dirty="0"/>
              <a:t> </a:t>
            </a:r>
            <a:r>
              <a:rPr lang="nl-NL" dirty="0" err="1"/>
              <a:t>by</a:t>
            </a:r>
            <a:r>
              <a:rPr lang="nl-NL" dirty="0"/>
              <a:t> 25 </a:t>
            </a:r>
            <a:r>
              <a:rPr lang="nl-NL" dirty="0" err="1"/>
              <a:t>year</a:t>
            </a:r>
            <a:r>
              <a:rPr lang="nl-NL" dirty="0"/>
              <a:t> running </a:t>
            </a:r>
            <a:r>
              <a:rPr lang="nl-NL" dirty="0" err="1"/>
              <a:t>mean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remove</a:t>
            </a:r>
            <a:r>
              <a:rPr lang="nl-NL" dirty="0"/>
              <a:t> </a:t>
            </a:r>
            <a:r>
              <a:rPr lang="nl-NL" dirty="0" err="1"/>
              <a:t>seasonal</a:t>
            </a:r>
            <a:r>
              <a:rPr lang="nl-NL" dirty="0"/>
              <a:t> </a:t>
            </a:r>
            <a:r>
              <a:rPr lang="nl-NL" dirty="0" err="1"/>
              <a:t>cycle</a:t>
            </a:r>
            <a:r>
              <a:rPr lang="nl-NL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dirty="0" err="1"/>
              <a:t>Correlate</a:t>
            </a:r>
            <a:r>
              <a:rPr lang="nl-NL" dirty="0"/>
              <a:t> </a:t>
            </a:r>
            <a:r>
              <a:rPr lang="nl-NL" dirty="0" err="1"/>
              <a:t>each</a:t>
            </a:r>
            <a:r>
              <a:rPr lang="nl-NL" dirty="0"/>
              <a:t> point in </a:t>
            </a:r>
            <a:r>
              <a:rPr lang="nl-NL" dirty="0" err="1"/>
              <a:t>space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a time series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dirty="0"/>
              <a:t>Look at different </a:t>
            </a:r>
            <a:r>
              <a:rPr lang="nl-NL" dirty="0" err="1"/>
              <a:t>lags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look </a:t>
            </a:r>
            <a:r>
              <a:rPr lang="nl-NL" dirty="0" err="1"/>
              <a:t>for</a:t>
            </a:r>
            <a:r>
              <a:rPr lang="nl-NL" dirty="0"/>
              <a:t> maximum absolute </a:t>
            </a:r>
            <a:r>
              <a:rPr lang="nl-NL" dirty="0" err="1"/>
              <a:t>correlation</a:t>
            </a:r>
            <a:r>
              <a:rPr lang="nl-NL" dirty="0"/>
              <a:t>.</a:t>
            </a:r>
            <a:endParaRPr lang="nl-NL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dirty="0"/>
              <a:t>Do </a:t>
            </a:r>
            <a:r>
              <a:rPr lang="nl-NL" dirty="0" err="1"/>
              <a:t>this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each</a:t>
            </a:r>
            <a:r>
              <a:rPr lang="nl-NL" dirty="0"/>
              <a:t> member </a:t>
            </a:r>
            <a:r>
              <a:rPr lang="nl-NL" dirty="0" err="1"/>
              <a:t>and</a:t>
            </a:r>
            <a:r>
              <a:rPr lang="nl-NL" dirty="0"/>
              <a:t> take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average</a:t>
            </a:r>
            <a:r>
              <a:rPr lang="nl-NL" dirty="0"/>
              <a:t>.</a:t>
            </a:r>
          </a:p>
          <a:p>
            <a:endParaRPr lang="nl-NL" b="1" dirty="0"/>
          </a:p>
          <a:p>
            <a:r>
              <a:rPr lang="nl-NL" b="1" dirty="0" err="1"/>
              <a:t>Note</a:t>
            </a:r>
            <a:r>
              <a:rPr lang="nl-NL" b="1" dirty="0"/>
              <a:t>:</a:t>
            </a:r>
            <a:br>
              <a:rPr lang="nl-NL" b="1" dirty="0"/>
            </a:br>
            <a:r>
              <a:rPr lang="nl-NL" b="1" dirty="0" err="1"/>
              <a:t>mean</a:t>
            </a:r>
            <a:r>
              <a:rPr lang="nl-NL" b="1" dirty="0"/>
              <a:t> of </a:t>
            </a:r>
            <a:r>
              <a:rPr lang="nl-NL" b="1" dirty="0" err="1"/>
              <a:t>correlation</a:t>
            </a:r>
            <a:r>
              <a:rPr lang="nl-NL" b="1" dirty="0"/>
              <a:t> in ensemble members ≠ </a:t>
            </a:r>
            <a:r>
              <a:rPr lang="nl-NL" b="1" dirty="0" err="1"/>
              <a:t>correlation</a:t>
            </a:r>
            <a:r>
              <a:rPr lang="nl-NL" b="1" dirty="0"/>
              <a:t> of ensemble </a:t>
            </a:r>
            <a:r>
              <a:rPr lang="nl-NL" b="1" dirty="0" err="1"/>
              <a:t>mean</a:t>
            </a:r>
            <a:r>
              <a:rPr lang="nl-NL" b="1" dirty="0"/>
              <a:t>!</a:t>
            </a:r>
          </a:p>
          <a:p>
            <a:endParaRPr lang="nl-NL" b="1" dirty="0"/>
          </a:p>
          <a:p>
            <a:r>
              <a:rPr lang="nl-NL" dirty="0"/>
              <a:t>In </a:t>
            </a:r>
            <a:r>
              <a:rPr lang="nl-NL" dirty="0" err="1"/>
              <a:t>individual</a:t>
            </a:r>
            <a:r>
              <a:rPr lang="nl-NL" dirty="0"/>
              <a:t> ensemble members, </a:t>
            </a:r>
            <a:r>
              <a:rPr lang="nl-NL" dirty="0" err="1"/>
              <a:t>there</a:t>
            </a:r>
            <a:r>
              <a:rPr lang="nl-NL" dirty="0"/>
              <a:t> is </a:t>
            </a:r>
            <a:r>
              <a:rPr lang="nl-NL" b="1" dirty="0">
                <a:solidFill>
                  <a:srgbClr val="0070C0"/>
                </a:solidFill>
              </a:rPr>
              <a:t>random </a:t>
            </a:r>
            <a:r>
              <a:rPr lang="nl-NL" b="1" dirty="0" err="1">
                <a:solidFill>
                  <a:srgbClr val="0070C0"/>
                </a:solidFill>
              </a:rPr>
              <a:t>internal</a:t>
            </a:r>
            <a:r>
              <a:rPr lang="nl-NL" b="1" dirty="0">
                <a:solidFill>
                  <a:srgbClr val="0070C0"/>
                </a:solidFill>
              </a:rPr>
              <a:t> </a:t>
            </a:r>
            <a:r>
              <a:rPr lang="nl-NL" b="1" dirty="0" err="1">
                <a:solidFill>
                  <a:srgbClr val="0070C0"/>
                </a:solidFill>
              </a:rPr>
              <a:t>variability</a:t>
            </a:r>
            <a:r>
              <a:rPr lang="nl-NL" dirty="0"/>
              <a:t>.</a:t>
            </a:r>
          </a:p>
          <a:p>
            <a:r>
              <a:rPr lang="nl-NL" dirty="0" err="1"/>
              <a:t>This</a:t>
            </a:r>
            <a:r>
              <a:rPr lang="nl-NL" dirty="0"/>
              <a:t> is </a:t>
            </a:r>
            <a:r>
              <a:rPr lang="nl-NL" dirty="0" err="1"/>
              <a:t>cancelled</a:t>
            </a:r>
            <a:r>
              <a:rPr lang="nl-NL" dirty="0"/>
              <a:t> out in </a:t>
            </a:r>
            <a:r>
              <a:rPr lang="nl-NL" dirty="0" err="1"/>
              <a:t>the</a:t>
            </a:r>
            <a:r>
              <a:rPr lang="nl-NL" dirty="0"/>
              <a:t> ensemble </a:t>
            </a:r>
            <a:r>
              <a:rPr lang="nl-NL" dirty="0" err="1"/>
              <a:t>mean</a:t>
            </a:r>
            <a:r>
              <a:rPr lang="nl-NL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340120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08E614-6E20-8F82-3967-050DF48B98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8355" y="408563"/>
            <a:ext cx="2577072" cy="523403"/>
          </a:xfrm>
        </p:spPr>
        <p:txBody>
          <a:bodyPr>
            <a:normAutofit/>
          </a:bodyPr>
          <a:lstStyle/>
          <a:p>
            <a:r>
              <a:rPr lang="nl-NL" b="1" dirty="0" err="1">
                <a:latin typeface="+mn-lt"/>
              </a:rPr>
              <a:t>Proposed</a:t>
            </a:r>
            <a:r>
              <a:rPr lang="nl-NL" b="1" dirty="0">
                <a:latin typeface="+mn-lt"/>
              </a:rPr>
              <a:t> </a:t>
            </a:r>
            <a:r>
              <a:rPr lang="nl-NL" b="1" dirty="0" err="1">
                <a:latin typeface="+mn-lt"/>
              </a:rPr>
              <a:t>Mechanism</a:t>
            </a:r>
            <a:endParaRPr lang="nl-NL" b="1" dirty="0">
              <a:latin typeface="+mn-lt"/>
            </a:endParaRPr>
          </a:p>
        </p:txBody>
      </p:sp>
      <p:sp>
        <p:nvSpPr>
          <p:cNvPr id="3" name="Tekstvak 2">
            <a:extLst>
              <a:ext uri="{FF2B5EF4-FFF2-40B4-BE49-F238E27FC236}">
                <a16:creationId xmlns:a16="http://schemas.microsoft.com/office/drawing/2014/main" id="{77BED795-7F81-763C-42A4-7BA32AC89194}"/>
              </a:ext>
            </a:extLst>
          </p:cNvPr>
          <p:cNvSpPr txBox="1"/>
          <p:nvPr/>
        </p:nvSpPr>
        <p:spPr>
          <a:xfrm>
            <a:off x="753433" y="1805344"/>
            <a:ext cx="3109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>
                <a:latin typeface="+mj-lt"/>
              </a:rPr>
              <a:t>Zonal</a:t>
            </a:r>
            <a:r>
              <a:rPr lang="nl-NL" dirty="0">
                <a:latin typeface="+mj-lt"/>
              </a:rPr>
              <a:t> Wind Stress (</a:t>
            </a:r>
            <a:r>
              <a:rPr lang="nl-NL" dirty="0" err="1">
                <a:latin typeface="+mj-lt"/>
              </a:rPr>
              <a:t>and</a:t>
            </a:r>
            <a:r>
              <a:rPr lang="nl-NL" dirty="0">
                <a:latin typeface="+mj-lt"/>
              </a:rPr>
              <a:t> </a:t>
            </a:r>
            <a:r>
              <a:rPr lang="nl-NL" dirty="0" err="1">
                <a:latin typeface="+mj-lt"/>
              </a:rPr>
              <a:t>curl</a:t>
            </a:r>
            <a:r>
              <a:rPr lang="nl-NL" dirty="0">
                <a:latin typeface="+mj-lt"/>
              </a:rPr>
              <a:t>)</a:t>
            </a: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F24A8BDF-0592-7317-FD78-18A6069D18B8}"/>
              </a:ext>
            </a:extLst>
          </p:cNvPr>
          <p:cNvSpPr txBox="1"/>
          <p:nvPr/>
        </p:nvSpPr>
        <p:spPr>
          <a:xfrm>
            <a:off x="721900" y="3094221"/>
            <a:ext cx="25868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>
                <a:latin typeface="+mj-lt"/>
              </a:rPr>
              <a:t>Shelf</a:t>
            </a:r>
            <a:r>
              <a:rPr lang="nl-NL" dirty="0">
                <a:latin typeface="+mj-lt"/>
              </a:rPr>
              <a:t> Break </a:t>
            </a:r>
            <a:r>
              <a:rPr lang="nl-NL" dirty="0" err="1">
                <a:latin typeface="+mj-lt"/>
              </a:rPr>
              <a:t>Undercurrent</a:t>
            </a:r>
            <a:endParaRPr lang="nl-NL" dirty="0">
              <a:latin typeface="+mj-lt"/>
            </a:endParaRP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E939792D-FBF4-977B-87B8-75FB24624E6E}"/>
              </a:ext>
            </a:extLst>
          </p:cNvPr>
          <p:cNvSpPr txBox="1"/>
          <p:nvPr/>
        </p:nvSpPr>
        <p:spPr>
          <a:xfrm>
            <a:off x="753433" y="4295089"/>
            <a:ext cx="2523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latin typeface="+mj-lt"/>
              </a:rPr>
              <a:t>Heat </a:t>
            </a:r>
            <a:r>
              <a:rPr lang="nl-NL" dirty="0" err="1">
                <a:latin typeface="+mj-lt"/>
              </a:rPr>
              <a:t>Advection</a:t>
            </a:r>
            <a:r>
              <a:rPr lang="nl-NL" dirty="0">
                <a:latin typeface="+mj-lt"/>
              </a:rPr>
              <a:t> on </a:t>
            </a:r>
            <a:r>
              <a:rPr lang="nl-NL" dirty="0" err="1">
                <a:latin typeface="+mj-lt"/>
              </a:rPr>
              <a:t>Shelf</a:t>
            </a:r>
            <a:endParaRPr lang="nl-NL" dirty="0">
              <a:latin typeface="+mj-lt"/>
            </a:endParaRP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6B3A7939-3F3A-1D5F-D0F9-E8578DF608A4}"/>
              </a:ext>
            </a:extLst>
          </p:cNvPr>
          <p:cNvSpPr txBox="1"/>
          <p:nvPr/>
        </p:nvSpPr>
        <p:spPr>
          <a:xfrm>
            <a:off x="1266529" y="5505366"/>
            <a:ext cx="1414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>
                <a:latin typeface="+mj-lt"/>
              </a:rPr>
              <a:t>Glacial</a:t>
            </a:r>
            <a:r>
              <a:rPr lang="nl-NL" dirty="0">
                <a:latin typeface="+mj-lt"/>
              </a:rPr>
              <a:t> </a:t>
            </a:r>
            <a:r>
              <a:rPr lang="nl-NL" dirty="0" err="1">
                <a:latin typeface="+mj-lt"/>
              </a:rPr>
              <a:t>Melt</a:t>
            </a:r>
            <a:endParaRPr lang="nl-NL" dirty="0">
              <a:latin typeface="+mj-lt"/>
            </a:endParaRPr>
          </a:p>
        </p:txBody>
      </p:sp>
      <p:sp>
        <p:nvSpPr>
          <p:cNvPr id="12" name="Pijl: omlaag 11">
            <a:extLst>
              <a:ext uri="{FF2B5EF4-FFF2-40B4-BE49-F238E27FC236}">
                <a16:creationId xmlns:a16="http://schemas.microsoft.com/office/drawing/2014/main" id="{44B1B9E4-E0D9-3267-31B4-E399564764A8}"/>
              </a:ext>
            </a:extLst>
          </p:cNvPr>
          <p:cNvSpPr/>
          <p:nvPr/>
        </p:nvSpPr>
        <p:spPr>
          <a:xfrm>
            <a:off x="1669774" y="4841518"/>
            <a:ext cx="433345" cy="646331"/>
          </a:xfrm>
          <a:prstGeom prst="down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atin typeface="+mj-lt"/>
            </a:endParaRPr>
          </a:p>
        </p:txBody>
      </p:sp>
      <p:sp>
        <p:nvSpPr>
          <p:cNvPr id="13" name="Tekstvak 12">
            <a:extLst>
              <a:ext uri="{FF2B5EF4-FFF2-40B4-BE49-F238E27FC236}">
                <a16:creationId xmlns:a16="http://schemas.microsoft.com/office/drawing/2014/main" id="{64513D4E-5FEC-7DF1-EDB9-D7DEB5890617}"/>
              </a:ext>
            </a:extLst>
          </p:cNvPr>
          <p:cNvSpPr txBox="1"/>
          <p:nvPr/>
        </p:nvSpPr>
        <p:spPr>
          <a:xfrm>
            <a:off x="754444" y="562634"/>
            <a:ext cx="2995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>
                <a:latin typeface="+mj-lt"/>
              </a:rPr>
              <a:t>Tropical</a:t>
            </a:r>
            <a:r>
              <a:rPr lang="nl-NL" dirty="0">
                <a:latin typeface="+mj-lt"/>
              </a:rPr>
              <a:t> </a:t>
            </a:r>
            <a:r>
              <a:rPr lang="nl-NL" dirty="0" err="1">
                <a:latin typeface="+mj-lt"/>
              </a:rPr>
              <a:t>variability</a:t>
            </a:r>
            <a:r>
              <a:rPr lang="nl-NL" dirty="0">
                <a:latin typeface="+mj-lt"/>
              </a:rPr>
              <a:t> (IPO)</a:t>
            </a:r>
          </a:p>
        </p:txBody>
      </p:sp>
      <p:sp>
        <p:nvSpPr>
          <p:cNvPr id="14" name="Pijl: omlaag 13">
            <a:extLst>
              <a:ext uri="{FF2B5EF4-FFF2-40B4-BE49-F238E27FC236}">
                <a16:creationId xmlns:a16="http://schemas.microsoft.com/office/drawing/2014/main" id="{F18F7EFF-8E60-75CE-75BE-DAA82B37AEAC}"/>
              </a:ext>
            </a:extLst>
          </p:cNvPr>
          <p:cNvSpPr/>
          <p:nvPr/>
        </p:nvSpPr>
        <p:spPr>
          <a:xfrm>
            <a:off x="1669773" y="3552101"/>
            <a:ext cx="433345" cy="646331"/>
          </a:xfrm>
          <a:prstGeom prst="down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atin typeface="+mj-lt"/>
            </a:endParaRPr>
          </a:p>
        </p:txBody>
      </p:sp>
      <p:sp>
        <p:nvSpPr>
          <p:cNvPr id="15" name="Pijl: omlaag 14">
            <a:extLst>
              <a:ext uri="{FF2B5EF4-FFF2-40B4-BE49-F238E27FC236}">
                <a16:creationId xmlns:a16="http://schemas.microsoft.com/office/drawing/2014/main" id="{8EE69337-4A40-587B-0CFC-917CDB74BF1E}"/>
              </a:ext>
            </a:extLst>
          </p:cNvPr>
          <p:cNvSpPr/>
          <p:nvPr/>
        </p:nvSpPr>
        <p:spPr>
          <a:xfrm>
            <a:off x="1669772" y="2447890"/>
            <a:ext cx="433345" cy="646331"/>
          </a:xfrm>
          <a:prstGeom prst="down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atin typeface="+mj-lt"/>
            </a:endParaRPr>
          </a:p>
        </p:txBody>
      </p:sp>
      <p:sp>
        <p:nvSpPr>
          <p:cNvPr id="16" name="Pijl: omlaag 15">
            <a:extLst>
              <a:ext uri="{FF2B5EF4-FFF2-40B4-BE49-F238E27FC236}">
                <a16:creationId xmlns:a16="http://schemas.microsoft.com/office/drawing/2014/main" id="{7F376A6A-4DC0-4412-00F0-478BF6E6EAC1}"/>
              </a:ext>
            </a:extLst>
          </p:cNvPr>
          <p:cNvSpPr/>
          <p:nvPr/>
        </p:nvSpPr>
        <p:spPr>
          <a:xfrm>
            <a:off x="1695241" y="1070465"/>
            <a:ext cx="433345" cy="646331"/>
          </a:xfrm>
          <a:prstGeom prst="down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atin typeface="+mj-lt"/>
            </a:endParaRPr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340DCBAD-0E20-BDD7-B38B-85BB3C3D5CBA}"/>
              </a:ext>
            </a:extLst>
          </p:cNvPr>
          <p:cNvSpPr/>
          <p:nvPr/>
        </p:nvSpPr>
        <p:spPr>
          <a:xfrm>
            <a:off x="520700" y="3094221"/>
            <a:ext cx="2788085" cy="2780477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258194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7770BD5C-4DDF-1196-4AC7-F92F1688E2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92403" y="756983"/>
            <a:ext cx="2907997" cy="5241046"/>
          </a:xfrm>
        </p:spPr>
        <p:txBody>
          <a:bodyPr/>
          <a:lstStyle/>
          <a:p>
            <a:r>
              <a:rPr lang="nl-NL" dirty="0"/>
              <a:t>High </a:t>
            </a:r>
            <a:r>
              <a:rPr lang="nl-NL" dirty="0" err="1"/>
              <a:t>correlation</a:t>
            </a:r>
            <a:r>
              <a:rPr lang="nl-NL" dirty="0"/>
              <a:t> </a:t>
            </a:r>
            <a:r>
              <a:rPr lang="nl-NL" dirty="0" err="1"/>
              <a:t>between</a:t>
            </a:r>
            <a:r>
              <a:rPr lang="nl-NL" dirty="0"/>
              <a:t> </a:t>
            </a:r>
            <a:r>
              <a:rPr lang="nl-NL" b="1" dirty="0" err="1">
                <a:solidFill>
                  <a:srgbClr val="0070C0"/>
                </a:solidFill>
              </a:rPr>
              <a:t>melt</a:t>
            </a:r>
            <a:r>
              <a:rPr lang="nl-NL" dirty="0"/>
              <a:t> </a:t>
            </a:r>
            <a:br>
              <a:rPr lang="nl-NL" dirty="0"/>
            </a:br>
            <a:r>
              <a:rPr lang="nl-NL" dirty="0" err="1"/>
              <a:t>and</a:t>
            </a:r>
            <a:r>
              <a:rPr lang="nl-NL" dirty="0"/>
              <a:t> </a:t>
            </a:r>
            <a:br>
              <a:rPr lang="nl-NL" dirty="0"/>
            </a:br>
            <a:r>
              <a:rPr lang="nl-NL" b="1" dirty="0" err="1">
                <a:solidFill>
                  <a:srgbClr val="0070C0"/>
                </a:solidFill>
              </a:rPr>
              <a:t>velocity</a:t>
            </a:r>
            <a:r>
              <a:rPr lang="nl-NL" b="1" dirty="0">
                <a:solidFill>
                  <a:srgbClr val="0070C0"/>
                </a:solidFill>
              </a:rPr>
              <a:t> in </a:t>
            </a:r>
            <a:r>
              <a:rPr lang="nl-NL" b="1" dirty="0" err="1">
                <a:solidFill>
                  <a:srgbClr val="0070C0"/>
                </a:solidFill>
              </a:rPr>
              <a:t>the</a:t>
            </a:r>
            <a:r>
              <a:rPr lang="nl-NL" b="1" dirty="0">
                <a:solidFill>
                  <a:srgbClr val="0070C0"/>
                </a:solidFill>
              </a:rPr>
              <a:t> </a:t>
            </a:r>
            <a:r>
              <a:rPr lang="nl-NL" b="1" dirty="0" err="1">
                <a:solidFill>
                  <a:srgbClr val="0070C0"/>
                </a:solidFill>
              </a:rPr>
              <a:t>seabed</a:t>
            </a:r>
            <a:r>
              <a:rPr lang="nl-NL" b="1" dirty="0">
                <a:solidFill>
                  <a:srgbClr val="0070C0"/>
                </a:solidFill>
              </a:rPr>
              <a:t> </a:t>
            </a:r>
            <a:r>
              <a:rPr lang="nl-NL" b="1" dirty="0" err="1">
                <a:solidFill>
                  <a:srgbClr val="0070C0"/>
                </a:solidFill>
              </a:rPr>
              <a:t>troughs</a:t>
            </a:r>
            <a:endParaRPr lang="nl-NL" b="1" dirty="0">
              <a:solidFill>
                <a:srgbClr val="0070C0"/>
              </a:solidFill>
            </a:endParaRPr>
          </a:p>
          <a:p>
            <a:endParaRPr lang="nl-NL" b="1" dirty="0">
              <a:solidFill>
                <a:srgbClr val="0070C0"/>
              </a:solidFill>
            </a:endParaRPr>
          </a:p>
          <a:p>
            <a:endParaRPr lang="nl-NL" b="1" dirty="0">
              <a:solidFill>
                <a:srgbClr val="0070C0"/>
              </a:solidFill>
            </a:endParaRPr>
          </a:p>
          <a:p>
            <a:endParaRPr lang="nl-NL" b="1" dirty="0">
              <a:solidFill>
                <a:srgbClr val="0070C0"/>
              </a:solidFill>
            </a:endParaRPr>
          </a:p>
          <a:p>
            <a:endParaRPr lang="nl-NL" b="1" dirty="0">
              <a:solidFill>
                <a:srgbClr val="0070C0"/>
              </a:solidFill>
            </a:endParaRPr>
          </a:p>
          <a:p>
            <a:endParaRPr lang="nl-NL" b="1" dirty="0">
              <a:solidFill>
                <a:srgbClr val="0070C0"/>
              </a:solidFill>
            </a:endParaRPr>
          </a:p>
          <a:p>
            <a:r>
              <a:rPr lang="nl-NL" dirty="0"/>
              <a:t>Flow in </a:t>
            </a:r>
            <a:r>
              <a:rPr lang="nl-NL" dirty="0" err="1"/>
              <a:t>troughs</a:t>
            </a:r>
            <a:r>
              <a:rPr lang="nl-NL" dirty="0"/>
              <a:t> </a:t>
            </a:r>
            <a:r>
              <a:rPr lang="nl-NL" b="1" dirty="0">
                <a:solidFill>
                  <a:srgbClr val="0070C0"/>
                </a:solidFill>
              </a:rPr>
              <a:t>leads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melt</a:t>
            </a:r>
            <a:endParaRPr lang="nl-NL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F9372E7-4FEF-704D-60FE-1B548B5848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2403" y="130175"/>
            <a:ext cx="7557707" cy="1253617"/>
          </a:xfrm>
        </p:spPr>
        <p:txBody>
          <a:bodyPr/>
          <a:lstStyle/>
          <a:p>
            <a:r>
              <a:rPr lang="nl-NL" dirty="0" err="1"/>
              <a:t>Results</a:t>
            </a:r>
            <a:r>
              <a:rPr lang="nl-NL" dirty="0"/>
              <a:t>: </a:t>
            </a:r>
            <a:r>
              <a:rPr lang="nl-NL" dirty="0" err="1"/>
              <a:t>oceanic</a:t>
            </a:r>
            <a:r>
              <a:rPr lang="nl-NL" dirty="0"/>
              <a:t> </a:t>
            </a:r>
            <a:r>
              <a:rPr lang="nl-NL" dirty="0" err="1"/>
              <a:t>patterns</a:t>
            </a:r>
            <a:endParaRPr lang="nl-NL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FE8B5981-5F25-F5D5-A69E-6A4926C092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9909" y="130175"/>
            <a:ext cx="9536954" cy="6676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hthoek 3">
            <a:extLst>
              <a:ext uri="{FF2B5EF4-FFF2-40B4-BE49-F238E27FC236}">
                <a16:creationId xmlns:a16="http://schemas.microsoft.com/office/drawing/2014/main" id="{7874F71F-5EE4-F964-8017-78B4A434DB67}"/>
              </a:ext>
            </a:extLst>
          </p:cNvPr>
          <p:cNvSpPr/>
          <p:nvPr/>
        </p:nvSpPr>
        <p:spPr>
          <a:xfrm>
            <a:off x="3472543" y="3592286"/>
            <a:ext cx="8719457" cy="3265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98851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71460707-BFF2-D6A1-EE1F-033A7D90DC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81000"/>
            <a:ext cx="12192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10743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tekst 2">
            <a:extLst>
              <a:ext uri="{FF2B5EF4-FFF2-40B4-BE49-F238E27FC236}">
                <a16:creationId xmlns:a16="http://schemas.microsoft.com/office/drawing/2014/main" id="{F4DC8595-3F57-2A33-4573-F7734142F0C2}"/>
              </a:ext>
            </a:extLst>
          </p:cNvPr>
          <p:cNvSpPr txBox="1">
            <a:spLocks/>
          </p:cNvSpPr>
          <p:nvPr/>
        </p:nvSpPr>
        <p:spPr>
          <a:xfrm>
            <a:off x="1953983" y="5666015"/>
            <a:ext cx="8284029" cy="881743"/>
          </a:xfrm>
          <a:prstGeom prst="rect">
            <a:avLst/>
          </a:prstGeom>
        </p:spPr>
        <p:txBody>
          <a:bodyPr/>
          <a:lstStyle>
            <a:lvl1pPr marL="0" indent="0" algn="l" defTabSz="914126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l" defTabSz="914126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269919" indent="-269919" algn="l" defTabSz="914126" rtl="0" eaLnBrk="1" latinLnBrk="0" hangingPunct="1">
              <a:lnSpc>
                <a:spcPct val="110000"/>
              </a:lnSpc>
              <a:spcBef>
                <a:spcPts val="2099"/>
              </a:spcBef>
              <a:buFont typeface="Verdana" pitchFamily="34" charset="0"/>
              <a:buChar char="•"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269919" indent="-269919" algn="l" defTabSz="914126" rtl="0" eaLnBrk="1" latinLnBrk="0" hangingPunct="1">
              <a:lnSpc>
                <a:spcPct val="110000"/>
              </a:lnSpc>
              <a:spcBef>
                <a:spcPts val="2099"/>
              </a:spcBef>
              <a:buFont typeface="Verdana" pitchFamily="34" charset="0"/>
              <a:buChar char="•"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809757" indent="-269919" algn="l" defTabSz="914126" rtl="0" eaLnBrk="1" latinLnBrk="0" hangingPunct="1">
              <a:lnSpc>
                <a:spcPct val="110000"/>
              </a:lnSpc>
              <a:spcBef>
                <a:spcPts val="0"/>
              </a:spcBef>
              <a:buFont typeface="Verdana" pitchFamily="34" charset="0"/>
              <a:buChar char="–"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3846" indent="-228531" algn="l" defTabSz="91412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08" indent="-228531" algn="l" defTabSz="91412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1" indent="-228531" algn="l" defTabSz="91412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1" algn="l" defTabSz="91412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nl-NL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The flow is </a:t>
            </a:r>
            <a:r>
              <a:rPr lang="nl-NL" sz="20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southward</a:t>
            </a:r>
            <a:r>
              <a:rPr lang="nl-NL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in </a:t>
            </a:r>
            <a:r>
              <a:rPr lang="nl-NL" sz="20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the</a:t>
            </a:r>
            <a:r>
              <a:rPr lang="nl-NL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nl-NL" sz="20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trough</a:t>
            </a:r>
            <a:r>
              <a:rPr lang="nl-NL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nl-NL" sz="20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during</a:t>
            </a:r>
            <a:r>
              <a:rPr lang="nl-NL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high </a:t>
            </a:r>
            <a:r>
              <a:rPr lang="nl-NL" sz="20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melt</a:t>
            </a:r>
            <a:r>
              <a:rPr lang="nl-NL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, </a:t>
            </a:r>
            <a:r>
              <a:rPr lang="nl-NL" sz="20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whereas</a:t>
            </a:r>
            <a:r>
              <a:rPr lang="nl-NL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nl-NL" sz="20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the</a:t>
            </a:r>
            <a:r>
              <a:rPr lang="nl-NL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flow </a:t>
            </a:r>
            <a:r>
              <a:rPr lang="nl-NL" sz="20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comes</a:t>
            </a:r>
            <a:r>
              <a:rPr lang="nl-NL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nl-NL" sz="20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to</a:t>
            </a:r>
            <a:r>
              <a:rPr lang="nl-NL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a </a:t>
            </a:r>
            <a:r>
              <a:rPr lang="nl-NL" sz="20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standstill</a:t>
            </a:r>
            <a:r>
              <a:rPr lang="nl-NL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nl-NL" sz="20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during</a:t>
            </a:r>
            <a:r>
              <a:rPr lang="nl-NL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low </a:t>
            </a:r>
            <a:r>
              <a:rPr lang="nl-NL" sz="20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melt</a:t>
            </a:r>
            <a:r>
              <a:rPr lang="nl-NL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.</a:t>
            </a:r>
            <a:endParaRPr lang="nl-NL" b="1" dirty="0">
              <a:solidFill>
                <a:srgbClr val="0070C0"/>
              </a:solidFill>
            </a:endParaRPr>
          </a:p>
          <a:p>
            <a:pPr lvl="0"/>
            <a:endParaRPr lang="nl-NL" b="1" dirty="0">
              <a:solidFill>
                <a:srgbClr val="0070C0"/>
              </a:solidFill>
            </a:endParaRPr>
          </a:p>
          <a:p>
            <a:pPr lvl="0"/>
            <a:endParaRPr lang="nl-NL" b="1" dirty="0">
              <a:solidFill>
                <a:srgbClr val="0070C0"/>
              </a:solidFill>
            </a:endParaRPr>
          </a:p>
          <a:p>
            <a:pPr lvl="0"/>
            <a:endParaRPr lang="nl-NL" b="1" dirty="0">
              <a:solidFill>
                <a:srgbClr val="0070C0"/>
              </a:solidFill>
            </a:endParaRPr>
          </a:p>
          <a:p>
            <a:pPr lvl="0"/>
            <a:endParaRPr lang="nl-NL" b="1" dirty="0">
              <a:solidFill>
                <a:srgbClr val="0070C0"/>
              </a:solidFill>
            </a:endParaRPr>
          </a:p>
          <a:p>
            <a:pPr lvl="0"/>
            <a:r>
              <a:rPr lang="nl-NL" dirty="0"/>
              <a:t>Flow in </a:t>
            </a:r>
            <a:r>
              <a:rPr lang="nl-NL" dirty="0" err="1"/>
              <a:t>troughs</a:t>
            </a:r>
            <a:r>
              <a:rPr lang="nl-NL" dirty="0"/>
              <a:t> </a:t>
            </a:r>
            <a:r>
              <a:rPr lang="nl-NL" b="1" dirty="0">
                <a:solidFill>
                  <a:srgbClr val="0070C0"/>
                </a:solidFill>
              </a:rPr>
              <a:t>leads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melt</a:t>
            </a:r>
            <a:endParaRPr lang="nl-NL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EFA4EE0-02D8-10A7-D72B-2FFED6F021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982" y="24493"/>
            <a:ext cx="11332029" cy="5666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25645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>
            <a:extLst>
              <a:ext uri="{FF2B5EF4-FFF2-40B4-BE49-F238E27FC236}">
                <a16:creationId xmlns:a16="http://schemas.microsoft.com/office/drawing/2014/main" id="{16186B25-CEEA-37FF-A34A-690BD5AA0A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31710" r="10714" b="24921"/>
          <a:stretch/>
        </p:blipFill>
        <p:spPr>
          <a:xfrm>
            <a:off x="2845763" y="1129469"/>
            <a:ext cx="6851401" cy="4254512"/>
          </a:xfrm>
          <a:prstGeom prst="rect">
            <a:avLst/>
          </a:prstGeom>
        </p:spPr>
      </p:pic>
      <p:sp>
        <p:nvSpPr>
          <p:cNvPr id="3" name="Tekstvak 2">
            <a:extLst>
              <a:ext uri="{FF2B5EF4-FFF2-40B4-BE49-F238E27FC236}">
                <a16:creationId xmlns:a16="http://schemas.microsoft.com/office/drawing/2014/main" id="{90167773-F957-B83B-9964-0850364636B8}"/>
              </a:ext>
            </a:extLst>
          </p:cNvPr>
          <p:cNvSpPr txBox="1"/>
          <p:nvPr/>
        </p:nvSpPr>
        <p:spPr>
          <a:xfrm>
            <a:off x="6738256" y="5529370"/>
            <a:ext cx="2547257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nl-NL" dirty="0"/>
              <a:t>Source: Jenkins et al, 2016</a:t>
            </a:r>
          </a:p>
        </p:txBody>
      </p:sp>
    </p:spTree>
    <p:extLst>
      <p:ext uri="{BB962C8B-B14F-4D97-AF65-F5344CB8AC3E}">
        <p14:creationId xmlns:p14="http://schemas.microsoft.com/office/powerpoint/2010/main" val="3881443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jdelijke aanduiding voor tekst 2">
            <a:extLst>
              <a:ext uri="{FF2B5EF4-FFF2-40B4-BE49-F238E27FC236}">
                <a16:creationId xmlns:a16="http://schemas.microsoft.com/office/drawing/2014/main" id="{11ACA851-7822-10CB-2C22-5769D90A67D8}"/>
              </a:ext>
            </a:extLst>
          </p:cNvPr>
          <p:cNvSpPr txBox="1">
            <a:spLocks/>
          </p:cNvSpPr>
          <p:nvPr/>
        </p:nvSpPr>
        <p:spPr>
          <a:xfrm>
            <a:off x="292403" y="1119867"/>
            <a:ext cx="2907997" cy="5241046"/>
          </a:xfrm>
          <a:prstGeom prst="rect">
            <a:avLst/>
          </a:prstGeom>
        </p:spPr>
        <p:txBody>
          <a:bodyPr/>
          <a:lstStyle>
            <a:lvl1pPr marL="0" indent="0" algn="l" defTabSz="914126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l" defTabSz="914126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269919" indent="-269919" algn="l" defTabSz="914126" rtl="0" eaLnBrk="1" latinLnBrk="0" hangingPunct="1">
              <a:lnSpc>
                <a:spcPct val="110000"/>
              </a:lnSpc>
              <a:spcBef>
                <a:spcPts val="2099"/>
              </a:spcBef>
              <a:buFont typeface="Verdana" pitchFamily="34" charset="0"/>
              <a:buChar char="•"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269919" indent="-269919" algn="l" defTabSz="914126" rtl="0" eaLnBrk="1" latinLnBrk="0" hangingPunct="1">
              <a:lnSpc>
                <a:spcPct val="110000"/>
              </a:lnSpc>
              <a:spcBef>
                <a:spcPts val="2099"/>
              </a:spcBef>
              <a:buFont typeface="Verdana" pitchFamily="34" charset="0"/>
              <a:buChar char="•"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809757" indent="-269919" algn="l" defTabSz="914126" rtl="0" eaLnBrk="1" latinLnBrk="0" hangingPunct="1">
              <a:lnSpc>
                <a:spcPct val="110000"/>
              </a:lnSpc>
              <a:spcBef>
                <a:spcPts val="0"/>
              </a:spcBef>
              <a:buFont typeface="Verdana" pitchFamily="34" charset="0"/>
              <a:buChar char="–"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3846" indent="-228531" algn="l" defTabSz="91412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08" indent="-228531" algn="l" defTabSz="91412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1" indent="-228531" algn="l" defTabSz="91412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1" algn="l" defTabSz="91412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nl-NL" sz="2000" b="1" dirty="0" err="1">
                <a:solidFill>
                  <a:srgbClr val="0070C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Barotropic</a:t>
            </a:r>
            <a:r>
              <a:rPr lang="nl-NL" sz="2000" b="1" dirty="0">
                <a:solidFill>
                  <a:srgbClr val="0070C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flow</a:t>
            </a:r>
            <a:r>
              <a:rPr lang="nl-NL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shows </a:t>
            </a:r>
            <a:r>
              <a:rPr lang="nl-NL" sz="20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roughly</a:t>
            </a:r>
            <a:r>
              <a:rPr lang="nl-NL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nl-NL" sz="20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the</a:t>
            </a:r>
            <a:r>
              <a:rPr lang="nl-NL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nl-NL" sz="20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same</a:t>
            </a:r>
            <a:r>
              <a:rPr lang="nl-NL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nl-NL" sz="20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pattern</a:t>
            </a:r>
            <a:r>
              <a:rPr lang="nl-NL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as </a:t>
            </a:r>
            <a:r>
              <a:rPr lang="nl-NL" sz="20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the</a:t>
            </a:r>
            <a:r>
              <a:rPr lang="nl-NL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nl-NL" sz="20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bottom</a:t>
            </a:r>
            <a:r>
              <a:rPr lang="nl-NL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nl-NL" sz="20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current</a:t>
            </a:r>
            <a:endParaRPr lang="nl-NL" sz="2000" b="1" dirty="0">
              <a:solidFill>
                <a:srgbClr val="0070C0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245C7A36-A26F-5CFF-4A37-BDCEC70A91A3}"/>
              </a:ext>
            </a:extLst>
          </p:cNvPr>
          <p:cNvSpPr txBox="1">
            <a:spLocks/>
          </p:cNvSpPr>
          <p:nvPr/>
        </p:nvSpPr>
        <p:spPr>
          <a:xfrm>
            <a:off x="292403" y="93490"/>
            <a:ext cx="2603197" cy="1253617"/>
          </a:xfrm>
          <a:prstGeom prst="rect">
            <a:avLst/>
          </a:prstGeom>
        </p:spPr>
        <p:txBody>
          <a:bodyPr/>
          <a:lstStyle>
            <a:lvl1pPr algn="l" defTabSz="914126" rtl="0" eaLnBrk="1" latinLnBrk="0" hangingPunct="1">
              <a:spcBef>
                <a:spcPct val="0"/>
              </a:spcBef>
              <a:buNone/>
              <a:defRPr sz="2099" b="0" i="0" kern="1200">
                <a:solidFill>
                  <a:schemeClr val="tx1"/>
                </a:solidFill>
                <a:latin typeface="Merriweather Regular" panose="02060503050406030704" pitchFamily="18" charset="77"/>
                <a:ea typeface="+mj-ea"/>
                <a:cs typeface="+mj-cs"/>
              </a:defRPr>
            </a:lvl1pPr>
          </a:lstStyle>
          <a:p>
            <a:pPr lvl="0"/>
            <a:r>
              <a:rPr lang="nl-NL" sz="2300" b="1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Results</a:t>
            </a:r>
            <a:r>
              <a:rPr lang="nl-NL" sz="23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 </a:t>
            </a:r>
            <a:r>
              <a:rPr lang="nl-NL" sz="2300" b="1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oceanic</a:t>
            </a:r>
            <a:r>
              <a:rPr lang="nl-NL" sz="23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nl-NL" sz="2300" b="1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patterns</a:t>
            </a:r>
            <a:endParaRPr lang="nl-NL" sz="23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E479B6EA-C24D-074C-361E-1E32927660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9432" y="0"/>
            <a:ext cx="97964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62791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jdelijke aanduiding voor tekst 2">
            <a:extLst>
              <a:ext uri="{FF2B5EF4-FFF2-40B4-BE49-F238E27FC236}">
                <a16:creationId xmlns:a16="http://schemas.microsoft.com/office/drawing/2014/main" id="{11ACA851-7822-10CB-2C22-5769D90A67D8}"/>
              </a:ext>
            </a:extLst>
          </p:cNvPr>
          <p:cNvSpPr txBox="1">
            <a:spLocks/>
          </p:cNvSpPr>
          <p:nvPr/>
        </p:nvSpPr>
        <p:spPr>
          <a:xfrm>
            <a:off x="292403" y="1119867"/>
            <a:ext cx="2907997" cy="5241046"/>
          </a:xfrm>
          <a:prstGeom prst="rect">
            <a:avLst/>
          </a:prstGeom>
        </p:spPr>
        <p:txBody>
          <a:bodyPr/>
          <a:lstStyle>
            <a:lvl1pPr marL="0" indent="0" algn="l" defTabSz="914126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l" defTabSz="914126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269919" indent="-269919" algn="l" defTabSz="914126" rtl="0" eaLnBrk="1" latinLnBrk="0" hangingPunct="1">
              <a:lnSpc>
                <a:spcPct val="110000"/>
              </a:lnSpc>
              <a:spcBef>
                <a:spcPts val="2099"/>
              </a:spcBef>
              <a:buFont typeface="Verdana" pitchFamily="34" charset="0"/>
              <a:buChar char="•"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269919" indent="-269919" algn="l" defTabSz="914126" rtl="0" eaLnBrk="1" latinLnBrk="0" hangingPunct="1">
              <a:lnSpc>
                <a:spcPct val="110000"/>
              </a:lnSpc>
              <a:spcBef>
                <a:spcPts val="2099"/>
              </a:spcBef>
              <a:buFont typeface="Verdana" pitchFamily="34" charset="0"/>
              <a:buChar char="•"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809757" indent="-269919" algn="l" defTabSz="914126" rtl="0" eaLnBrk="1" latinLnBrk="0" hangingPunct="1">
              <a:lnSpc>
                <a:spcPct val="110000"/>
              </a:lnSpc>
              <a:spcBef>
                <a:spcPts val="0"/>
              </a:spcBef>
              <a:buFont typeface="Verdana" pitchFamily="34" charset="0"/>
              <a:buChar char="–"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3846" indent="-228531" algn="l" defTabSz="91412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08" indent="-228531" algn="l" defTabSz="91412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1" indent="-228531" algn="l" defTabSz="91412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1" algn="l" defTabSz="91412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nl-NL" sz="2000" b="1" dirty="0" err="1">
                <a:solidFill>
                  <a:srgbClr val="0070C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Baroclinic</a:t>
            </a:r>
            <a:r>
              <a:rPr lang="nl-NL" sz="2000" b="1" dirty="0">
                <a:solidFill>
                  <a:srgbClr val="0070C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flow</a:t>
            </a:r>
            <a:r>
              <a:rPr lang="nl-NL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shows high </a:t>
            </a:r>
            <a:r>
              <a:rPr lang="nl-NL" sz="20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correlation</a:t>
            </a:r>
            <a:r>
              <a:rPr lang="nl-NL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in West Pine Island </a:t>
            </a:r>
            <a:r>
              <a:rPr lang="nl-NL" sz="20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Trough</a:t>
            </a:r>
            <a:r>
              <a:rPr lang="nl-NL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, but </a:t>
            </a:r>
            <a:r>
              <a:rPr lang="nl-NL" sz="2000" b="1" dirty="0" err="1">
                <a:solidFill>
                  <a:srgbClr val="0070C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less</a:t>
            </a:r>
            <a:r>
              <a:rPr lang="nl-NL" sz="2000" b="1" dirty="0">
                <a:solidFill>
                  <a:srgbClr val="0070C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in </a:t>
            </a:r>
            <a:r>
              <a:rPr lang="nl-NL" sz="2000" b="1" dirty="0" err="1">
                <a:solidFill>
                  <a:srgbClr val="0070C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the</a:t>
            </a:r>
            <a:r>
              <a:rPr lang="nl-NL" sz="2000" b="1" dirty="0">
                <a:solidFill>
                  <a:srgbClr val="0070C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nl-NL" sz="2000" b="1" dirty="0" err="1">
                <a:solidFill>
                  <a:srgbClr val="0070C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main</a:t>
            </a:r>
            <a:r>
              <a:rPr lang="nl-NL" sz="2000" b="1" dirty="0">
                <a:solidFill>
                  <a:srgbClr val="0070C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nl-NL" sz="2000" b="1" dirty="0" err="1">
                <a:solidFill>
                  <a:srgbClr val="0070C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trough</a:t>
            </a:r>
            <a:r>
              <a:rPr lang="nl-NL" sz="2000" b="1" dirty="0">
                <a:solidFill>
                  <a:srgbClr val="0070C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.</a:t>
            </a:r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245C7A36-A26F-5CFF-4A37-BDCEC70A91A3}"/>
              </a:ext>
            </a:extLst>
          </p:cNvPr>
          <p:cNvSpPr txBox="1">
            <a:spLocks/>
          </p:cNvSpPr>
          <p:nvPr/>
        </p:nvSpPr>
        <p:spPr>
          <a:xfrm>
            <a:off x="292403" y="93490"/>
            <a:ext cx="2603197" cy="1253617"/>
          </a:xfrm>
          <a:prstGeom prst="rect">
            <a:avLst/>
          </a:prstGeom>
        </p:spPr>
        <p:txBody>
          <a:bodyPr/>
          <a:lstStyle>
            <a:lvl1pPr algn="l" defTabSz="914126" rtl="0" eaLnBrk="1" latinLnBrk="0" hangingPunct="1">
              <a:spcBef>
                <a:spcPct val="0"/>
              </a:spcBef>
              <a:buNone/>
              <a:defRPr sz="2099" b="0" i="0" kern="1200">
                <a:solidFill>
                  <a:schemeClr val="tx1"/>
                </a:solidFill>
                <a:latin typeface="Merriweather Regular" panose="02060503050406030704" pitchFamily="18" charset="77"/>
                <a:ea typeface="+mj-ea"/>
                <a:cs typeface="+mj-cs"/>
              </a:defRPr>
            </a:lvl1pPr>
          </a:lstStyle>
          <a:p>
            <a:pPr lvl="0"/>
            <a:r>
              <a:rPr lang="nl-NL" sz="2300" b="1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Results</a:t>
            </a:r>
            <a:r>
              <a:rPr lang="nl-NL" sz="23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 </a:t>
            </a:r>
            <a:r>
              <a:rPr lang="nl-NL" sz="2300" b="1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oceanic</a:t>
            </a:r>
            <a:r>
              <a:rPr lang="nl-NL" sz="23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nl-NL" sz="2300" b="1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patterns</a:t>
            </a:r>
            <a:endParaRPr lang="nl-NL" sz="23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4783359-10E4-4D83-2F23-0782026CAD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93490"/>
            <a:ext cx="97964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93303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A8ED43EE-EDEA-544B-9F00-E268DF064E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70114"/>
            <a:ext cx="12192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84531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094F442-0803-3D83-0666-EF27FE29FDE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Content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17229BE-9D31-3E28-575B-7BBC46FF99D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dirty="0" err="1"/>
              <a:t>Introduction</a:t>
            </a:r>
            <a:endParaRPr lang="nl-NL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dirty="0"/>
              <a:t>Method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dirty="0"/>
              <a:t>Preliminary </a:t>
            </a:r>
            <a:r>
              <a:rPr lang="nl-NL" dirty="0" err="1"/>
              <a:t>Results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Discussion</a:t>
            </a:r>
            <a:br>
              <a:rPr lang="nl-NL" dirty="0"/>
            </a:br>
            <a:r>
              <a:rPr lang="nl-NL" dirty="0"/>
              <a:t>- </a:t>
            </a:r>
            <a:r>
              <a:rPr lang="nl-NL" dirty="0" err="1"/>
              <a:t>Oceanic</a:t>
            </a:r>
            <a:r>
              <a:rPr lang="nl-NL" dirty="0"/>
              <a:t> </a:t>
            </a:r>
            <a:r>
              <a:rPr lang="nl-NL" dirty="0" err="1"/>
              <a:t>patterns</a:t>
            </a:r>
            <a:br>
              <a:rPr lang="nl-NL" dirty="0"/>
            </a:br>
            <a:r>
              <a:rPr lang="nl-NL" dirty="0"/>
              <a:t>- </a:t>
            </a:r>
            <a:r>
              <a:rPr lang="nl-NL" dirty="0" err="1"/>
              <a:t>Atmospheric</a:t>
            </a:r>
            <a:r>
              <a:rPr lang="nl-NL" dirty="0"/>
              <a:t> </a:t>
            </a:r>
            <a:r>
              <a:rPr lang="nl-NL" dirty="0" err="1"/>
              <a:t>patterns</a:t>
            </a:r>
            <a:br>
              <a:rPr lang="nl-NL" dirty="0"/>
            </a:br>
            <a:r>
              <a:rPr lang="nl-NL" dirty="0"/>
              <a:t>- 1940s event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dirty="0" err="1"/>
              <a:t>Conclusion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634067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jdelijke aanduiding voor tekst 2">
            <a:extLst>
              <a:ext uri="{FF2B5EF4-FFF2-40B4-BE49-F238E27FC236}">
                <a16:creationId xmlns:a16="http://schemas.microsoft.com/office/drawing/2014/main" id="{11ACA851-7822-10CB-2C22-5769D90A67D8}"/>
              </a:ext>
            </a:extLst>
          </p:cNvPr>
          <p:cNvSpPr txBox="1">
            <a:spLocks/>
          </p:cNvSpPr>
          <p:nvPr/>
        </p:nvSpPr>
        <p:spPr>
          <a:xfrm>
            <a:off x="292403" y="1119867"/>
            <a:ext cx="2907997" cy="5241046"/>
          </a:xfrm>
          <a:prstGeom prst="rect">
            <a:avLst/>
          </a:prstGeom>
        </p:spPr>
        <p:txBody>
          <a:bodyPr/>
          <a:lstStyle>
            <a:lvl1pPr marL="0" indent="0" algn="l" defTabSz="914126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l" defTabSz="914126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269919" indent="-269919" algn="l" defTabSz="914126" rtl="0" eaLnBrk="1" latinLnBrk="0" hangingPunct="1">
              <a:lnSpc>
                <a:spcPct val="110000"/>
              </a:lnSpc>
              <a:spcBef>
                <a:spcPts val="2099"/>
              </a:spcBef>
              <a:buFont typeface="Verdana" pitchFamily="34" charset="0"/>
              <a:buChar char="•"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269919" indent="-269919" algn="l" defTabSz="914126" rtl="0" eaLnBrk="1" latinLnBrk="0" hangingPunct="1">
              <a:lnSpc>
                <a:spcPct val="110000"/>
              </a:lnSpc>
              <a:spcBef>
                <a:spcPts val="2099"/>
              </a:spcBef>
              <a:buFont typeface="Verdana" pitchFamily="34" charset="0"/>
              <a:buChar char="•"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809757" indent="-269919" algn="l" defTabSz="914126" rtl="0" eaLnBrk="1" latinLnBrk="0" hangingPunct="1">
              <a:lnSpc>
                <a:spcPct val="110000"/>
              </a:lnSpc>
              <a:spcBef>
                <a:spcPts val="0"/>
              </a:spcBef>
              <a:buFont typeface="Verdana" pitchFamily="34" charset="0"/>
              <a:buChar char="–"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3846" indent="-228531" algn="l" defTabSz="91412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08" indent="-228531" algn="l" defTabSz="91412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1" indent="-228531" algn="l" defTabSz="91412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1" algn="l" defTabSz="91412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nl-NL" sz="20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When</a:t>
            </a:r>
            <a:r>
              <a:rPr lang="nl-NL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nl-NL" sz="20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applying</a:t>
            </a:r>
            <a:r>
              <a:rPr lang="nl-NL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a 5yr running </a:t>
            </a:r>
            <a:r>
              <a:rPr lang="nl-NL" sz="20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mean</a:t>
            </a:r>
            <a:r>
              <a:rPr lang="nl-NL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, </a:t>
            </a:r>
            <a:r>
              <a:rPr lang="nl-NL" sz="20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patterns</a:t>
            </a:r>
            <a:r>
              <a:rPr lang="nl-NL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are </a:t>
            </a:r>
            <a:r>
              <a:rPr lang="nl-NL" sz="20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highlighted</a:t>
            </a:r>
            <a:r>
              <a:rPr lang="nl-NL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but </a:t>
            </a:r>
            <a:r>
              <a:rPr lang="nl-NL" sz="20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stay</a:t>
            </a:r>
            <a:r>
              <a:rPr lang="nl-NL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nl-NL" sz="20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the</a:t>
            </a:r>
            <a:r>
              <a:rPr lang="nl-NL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nl-NL" sz="20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same</a:t>
            </a:r>
            <a:r>
              <a:rPr lang="nl-NL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.</a:t>
            </a:r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245C7A36-A26F-5CFF-4A37-BDCEC70A91A3}"/>
              </a:ext>
            </a:extLst>
          </p:cNvPr>
          <p:cNvSpPr txBox="1">
            <a:spLocks/>
          </p:cNvSpPr>
          <p:nvPr/>
        </p:nvSpPr>
        <p:spPr>
          <a:xfrm>
            <a:off x="292404" y="93490"/>
            <a:ext cx="2418140" cy="1253617"/>
          </a:xfrm>
          <a:prstGeom prst="rect">
            <a:avLst/>
          </a:prstGeom>
        </p:spPr>
        <p:txBody>
          <a:bodyPr/>
          <a:lstStyle>
            <a:lvl1pPr algn="l" defTabSz="914126" rtl="0" eaLnBrk="1" latinLnBrk="0" hangingPunct="1">
              <a:spcBef>
                <a:spcPct val="0"/>
              </a:spcBef>
              <a:buNone/>
              <a:defRPr sz="2099" b="0" i="0" kern="1200">
                <a:solidFill>
                  <a:schemeClr val="tx1"/>
                </a:solidFill>
                <a:latin typeface="Merriweather Regular" panose="02060503050406030704" pitchFamily="18" charset="77"/>
                <a:ea typeface="+mj-ea"/>
                <a:cs typeface="+mj-cs"/>
              </a:defRPr>
            </a:lvl1pPr>
          </a:lstStyle>
          <a:p>
            <a:pPr lvl="0"/>
            <a:r>
              <a:rPr lang="nl-NL" sz="2300" b="1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Results</a:t>
            </a:r>
            <a:r>
              <a:rPr lang="nl-NL" sz="23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 </a:t>
            </a:r>
            <a:r>
              <a:rPr lang="nl-NL" sz="2300" b="1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oceanic</a:t>
            </a:r>
            <a:r>
              <a:rPr lang="nl-NL" sz="23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nl-NL" sz="2300" b="1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patterns</a:t>
            </a:r>
            <a:endParaRPr lang="nl-NL" sz="23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3316" name="Picture 4">
            <a:extLst>
              <a:ext uri="{FF2B5EF4-FFF2-40B4-BE49-F238E27FC236}">
                <a16:creationId xmlns:a16="http://schemas.microsoft.com/office/drawing/2014/main" id="{E7E73B5D-0B08-56E7-9A0B-395234DADD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637"/>
          <a:stretch/>
        </p:blipFill>
        <p:spPr bwMode="auto">
          <a:xfrm>
            <a:off x="2788593" y="0"/>
            <a:ext cx="9796463" cy="3522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560B5593-77BD-7684-CD8A-A559A92350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895"/>
          <a:stretch/>
        </p:blipFill>
        <p:spPr bwMode="auto">
          <a:xfrm>
            <a:off x="2788592" y="3421770"/>
            <a:ext cx="9796463" cy="3436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36916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B102C51E-E1DF-7B95-E215-2DD01971A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8804" y="0"/>
            <a:ext cx="97964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B0A6C837-AA13-FB33-2516-B91098B086A8}"/>
              </a:ext>
            </a:extLst>
          </p:cNvPr>
          <p:cNvSpPr txBox="1">
            <a:spLocks/>
          </p:cNvSpPr>
          <p:nvPr/>
        </p:nvSpPr>
        <p:spPr>
          <a:xfrm>
            <a:off x="292403" y="1119867"/>
            <a:ext cx="2907997" cy="5241046"/>
          </a:xfrm>
          <a:prstGeom prst="rect">
            <a:avLst/>
          </a:prstGeom>
        </p:spPr>
        <p:txBody>
          <a:bodyPr/>
          <a:lstStyle>
            <a:lvl1pPr marL="0" indent="0" algn="l" defTabSz="914126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l" defTabSz="914126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269919" indent="-269919" algn="l" defTabSz="914126" rtl="0" eaLnBrk="1" latinLnBrk="0" hangingPunct="1">
              <a:lnSpc>
                <a:spcPct val="110000"/>
              </a:lnSpc>
              <a:spcBef>
                <a:spcPts val="2099"/>
              </a:spcBef>
              <a:buFont typeface="Verdana" pitchFamily="34" charset="0"/>
              <a:buChar char="•"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269919" indent="-269919" algn="l" defTabSz="914126" rtl="0" eaLnBrk="1" latinLnBrk="0" hangingPunct="1">
              <a:lnSpc>
                <a:spcPct val="110000"/>
              </a:lnSpc>
              <a:spcBef>
                <a:spcPts val="2099"/>
              </a:spcBef>
              <a:buFont typeface="Verdana" pitchFamily="34" charset="0"/>
              <a:buChar char="•"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809757" indent="-269919" algn="l" defTabSz="914126" rtl="0" eaLnBrk="1" latinLnBrk="0" hangingPunct="1">
              <a:lnSpc>
                <a:spcPct val="110000"/>
              </a:lnSpc>
              <a:spcBef>
                <a:spcPts val="0"/>
              </a:spcBef>
              <a:buFont typeface="Verdana" pitchFamily="34" charset="0"/>
              <a:buChar char="–"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3846" indent="-228531" algn="l" defTabSz="91412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08" indent="-228531" algn="l" defTabSz="91412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1" indent="-228531" algn="l" defTabSz="91412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1" algn="l" defTabSz="91412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nl-NL" sz="20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Temperature</a:t>
            </a:r>
            <a:r>
              <a:rPr lang="nl-NL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nl-NL" sz="20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anomaly</a:t>
            </a:r>
            <a:r>
              <a:rPr lang="nl-NL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close </a:t>
            </a:r>
            <a:r>
              <a:rPr lang="nl-NL" sz="20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to</a:t>
            </a:r>
            <a:r>
              <a:rPr lang="nl-NL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nl-NL" sz="20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the</a:t>
            </a:r>
            <a:r>
              <a:rPr lang="nl-NL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nl-NL" sz="20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coast</a:t>
            </a:r>
            <a:r>
              <a:rPr lang="nl-NL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important.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nl-NL" sz="20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Troughs</a:t>
            </a:r>
            <a:r>
              <a:rPr lang="nl-NL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is </a:t>
            </a:r>
            <a:r>
              <a:rPr lang="nl-NL" sz="20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not</a:t>
            </a:r>
            <a:r>
              <a:rPr lang="nl-NL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nl-NL" sz="20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clearly</a:t>
            </a:r>
            <a:r>
              <a:rPr lang="nl-NL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nl-NL" sz="20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visible</a:t>
            </a:r>
            <a:r>
              <a:rPr lang="nl-NL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nl-NL" sz="20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nl-NL" sz="20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nl-NL" sz="20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nl-NL" sz="20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nl-NL" sz="20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nl-NL" sz="20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nl-NL" sz="20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nl-NL" sz="20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Temperature</a:t>
            </a:r>
            <a:r>
              <a:rPr lang="nl-NL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nl-NL" sz="20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anomaly</a:t>
            </a:r>
            <a:r>
              <a:rPr lang="nl-NL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nl-NL" sz="20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circulates</a:t>
            </a:r>
            <a:r>
              <a:rPr lang="nl-NL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nl-NL" sz="20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the</a:t>
            </a:r>
            <a:r>
              <a:rPr lang="nl-NL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nl-NL" sz="20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basin</a:t>
            </a:r>
            <a:r>
              <a:rPr lang="nl-NL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in a </a:t>
            </a:r>
            <a:r>
              <a:rPr lang="nl-NL" sz="20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clockwise</a:t>
            </a:r>
            <a:r>
              <a:rPr lang="nl-NL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nl-NL" sz="20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pattern</a:t>
            </a:r>
            <a:r>
              <a:rPr lang="nl-NL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.</a:t>
            </a:r>
            <a:br>
              <a:rPr lang="nl-NL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</a:br>
            <a:endParaRPr lang="nl-NL" sz="20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4" name="Titel 1">
            <a:extLst>
              <a:ext uri="{FF2B5EF4-FFF2-40B4-BE49-F238E27FC236}">
                <a16:creationId xmlns:a16="http://schemas.microsoft.com/office/drawing/2014/main" id="{C3798739-8268-7CBD-DDF7-7D29FDC79027}"/>
              </a:ext>
            </a:extLst>
          </p:cNvPr>
          <p:cNvSpPr txBox="1">
            <a:spLocks/>
          </p:cNvSpPr>
          <p:nvPr/>
        </p:nvSpPr>
        <p:spPr>
          <a:xfrm>
            <a:off x="292404" y="93490"/>
            <a:ext cx="2418140" cy="1253617"/>
          </a:xfrm>
          <a:prstGeom prst="rect">
            <a:avLst/>
          </a:prstGeom>
        </p:spPr>
        <p:txBody>
          <a:bodyPr/>
          <a:lstStyle>
            <a:lvl1pPr algn="l" defTabSz="914126" rtl="0" eaLnBrk="1" latinLnBrk="0" hangingPunct="1">
              <a:spcBef>
                <a:spcPct val="0"/>
              </a:spcBef>
              <a:buNone/>
              <a:defRPr sz="2099" b="0" i="0" kern="1200">
                <a:solidFill>
                  <a:schemeClr val="tx1"/>
                </a:solidFill>
                <a:latin typeface="Merriweather Regular" panose="02060503050406030704" pitchFamily="18" charset="77"/>
                <a:ea typeface="+mj-ea"/>
                <a:cs typeface="+mj-cs"/>
              </a:defRPr>
            </a:lvl1pPr>
          </a:lstStyle>
          <a:p>
            <a:pPr lvl="0"/>
            <a:r>
              <a:rPr lang="nl-NL" sz="2300" b="1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Results</a:t>
            </a:r>
            <a:r>
              <a:rPr lang="nl-NL" sz="23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 </a:t>
            </a:r>
            <a:r>
              <a:rPr lang="nl-NL" sz="2300" b="1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oceanic</a:t>
            </a:r>
            <a:r>
              <a:rPr lang="nl-NL" sz="23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nl-NL" sz="2300" b="1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patterns</a:t>
            </a:r>
            <a:endParaRPr lang="nl-NL" sz="23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74956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 descr="Afbeelding met kaart&#10;&#10;Automatisch gegenereerde beschrijving">
            <a:extLst>
              <a:ext uri="{FF2B5EF4-FFF2-40B4-BE49-F238E27FC236}">
                <a16:creationId xmlns:a16="http://schemas.microsoft.com/office/drawing/2014/main" id="{4414B43A-5D7B-4092-14F4-BA2DD70C5C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1251857"/>
            <a:ext cx="12192000" cy="435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8075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kstvak 2">
            <a:extLst>
              <a:ext uri="{FF2B5EF4-FFF2-40B4-BE49-F238E27FC236}">
                <a16:creationId xmlns:a16="http://schemas.microsoft.com/office/drawing/2014/main" id="{77BED795-7F81-763C-42A4-7BA32AC89194}"/>
              </a:ext>
            </a:extLst>
          </p:cNvPr>
          <p:cNvSpPr txBox="1"/>
          <p:nvPr/>
        </p:nvSpPr>
        <p:spPr>
          <a:xfrm>
            <a:off x="753433" y="1805344"/>
            <a:ext cx="3109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>
                <a:latin typeface="+mj-lt"/>
              </a:rPr>
              <a:t>Zonal</a:t>
            </a:r>
            <a:r>
              <a:rPr lang="nl-NL" dirty="0">
                <a:latin typeface="+mj-lt"/>
              </a:rPr>
              <a:t> Wind Stress (</a:t>
            </a:r>
            <a:r>
              <a:rPr lang="nl-NL" dirty="0" err="1">
                <a:latin typeface="+mj-lt"/>
              </a:rPr>
              <a:t>and</a:t>
            </a:r>
            <a:r>
              <a:rPr lang="nl-NL" dirty="0">
                <a:latin typeface="+mj-lt"/>
              </a:rPr>
              <a:t> </a:t>
            </a:r>
            <a:r>
              <a:rPr lang="nl-NL" dirty="0" err="1">
                <a:latin typeface="+mj-lt"/>
              </a:rPr>
              <a:t>curl</a:t>
            </a:r>
            <a:r>
              <a:rPr lang="nl-NL" dirty="0">
                <a:latin typeface="+mj-lt"/>
              </a:rPr>
              <a:t>)</a:t>
            </a: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F24A8BDF-0592-7317-FD78-18A6069D18B8}"/>
              </a:ext>
            </a:extLst>
          </p:cNvPr>
          <p:cNvSpPr txBox="1"/>
          <p:nvPr/>
        </p:nvSpPr>
        <p:spPr>
          <a:xfrm>
            <a:off x="721900" y="3094221"/>
            <a:ext cx="25868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>
                <a:latin typeface="+mj-lt"/>
              </a:rPr>
              <a:t>Shelf</a:t>
            </a:r>
            <a:r>
              <a:rPr lang="nl-NL" dirty="0">
                <a:latin typeface="+mj-lt"/>
              </a:rPr>
              <a:t> Break </a:t>
            </a:r>
            <a:r>
              <a:rPr lang="nl-NL" dirty="0" err="1">
                <a:latin typeface="+mj-lt"/>
              </a:rPr>
              <a:t>Undercurrent</a:t>
            </a:r>
            <a:endParaRPr lang="nl-NL" dirty="0">
              <a:latin typeface="+mj-lt"/>
            </a:endParaRP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E939792D-FBF4-977B-87B8-75FB24624E6E}"/>
              </a:ext>
            </a:extLst>
          </p:cNvPr>
          <p:cNvSpPr txBox="1"/>
          <p:nvPr/>
        </p:nvSpPr>
        <p:spPr>
          <a:xfrm>
            <a:off x="753433" y="4295089"/>
            <a:ext cx="2523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latin typeface="+mj-lt"/>
              </a:rPr>
              <a:t>Heat </a:t>
            </a:r>
            <a:r>
              <a:rPr lang="nl-NL" dirty="0" err="1">
                <a:latin typeface="+mj-lt"/>
              </a:rPr>
              <a:t>Advection</a:t>
            </a:r>
            <a:r>
              <a:rPr lang="nl-NL" dirty="0">
                <a:latin typeface="+mj-lt"/>
              </a:rPr>
              <a:t> on </a:t>
            </a:r>
            <a:r>
              <a:rPr lang="nl-NL" dirty="0" err="1">
                <a:latin typeface="+mj-lt"/>
              </a:rPr>
              <a:t>Shelf</a:t>
            </a:r>
            <a:endParaRPr lang="nl-NL" dirty="0">
              <a:latin typeface="+mj-lt"/>
            </a:endParaRP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6B3A7939-3F3A-1D5F-D0F9-E8578DF608A4}"/>
              </a:ext>
            </a:extLst>
          </p:cNvPr>
          <p:cNvSpPr txBox="1"/>
          <p:nvPr/>
        </p:nvSpPr>
        <p:spPr>
          <a:xfrm>
            <a:off x="1266529" y="5505366"/>
            <a:ext cx="1414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>
                <a:latin typeface="+mj-lt"/>
              </a:rPr>
              <a:t>Glacial</a:t>
            </a:r>
            <a:r>
              <a:rPr lang="nl-NL" dirty="0">
                <a:latin typeface="+mj-lt"/>
              </a:rPr>
              <a:t> </a:t>
            </a:r>
            <a:r>
              <a:rPr lang="nl-NL" dirty="0" err="1">
                <a:latin typeface="+mj-lt"/>
              </a:rPr>
              <a:t>Melt</a:t>
            </a:r>
            <a:endParaRPr lang="nl-NL" dirty="0">
              <a:latin typeface="+mj-lt"/>
            </a:endParaRPr>
          </a:p>
        </p:txBody>
      </p:sp>
      <p:sp>
        <p:nvSpPr>
          <p:cNvPr id="12" name="Pijl: omlaag 11">
            <a:extLst>
              <a:ext uri="{FF2B5EF4-FFF2-40B4-BE49-F238E27FC236}">
                <a16:creationId xmlns:a16="http://schemas.microsoft.com/office/drawing/2014/main" id="{44B1B9E4-E0D9-3267-31B4-E399564764A8}"/>
              </a:ext>
            </a:extLst>
          </p:cNvPr>
          <p:cNvSpPr/>
          <p:nvPr/>
        </p:nvSpPr>
        <p:spPr>
          <a:xfrm>
            <a:off x="1669774" y="4841518"/>
            <a:ext cx="433345" cy="646331"/>
          </a:xfrm>
          <a:prstGeom prst="down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atin typeface="+mj-lt"/>
            </a:endParaRPr>
          </a:p>
        </p:txBody>
      </p:sp>
      <p:sp>
        <p:nvSpPr>
          <p:cNvPr id="13" name="Tekstvak 12">
            <a:extLst>
              <a:ext uri="{FF2B5EF4-FFF2-40B4-BE49-F238E27FC236}">
                <a16:creationId xmlns:a16="http://schemas.microsoft.com/office/drawing/2014/main" id="{64513D4E-5FEC-7DF1-EDB9-D7DEB5890617}"/>
              </a:ext>
            </a:extLst>
          </p:cNvPr>
          <p:cNvSpPr txBox="1"/>
          <p:nvPr/>
        </p:nvSpPr>
        <p:spPr>
          <a:xfrm>
            <a:off x="754444" y="562634"/>
            <a:ext cx="2995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>
                <a:latin typeface="+mj-lt"/>
              </a:rPr>
              <a:t>Tropical</a:t>
            </a:r>
            <a:r>
              <a:rPr lang="nl-NL" dirty="0">
                <a:latin typeface="+mj-lt"/>
              </a:rPr>
              <a:t> </a:t>
            </a:r>
            <a:r>
              <a:rPr lang="nl-NL" dirty="0" err="1">
                <a:latin typeface="+mj-lt"/>
              </a:rPr>
              <a:t>variability</a:t>
            </a:r>
            <a:r>
              <a:rPr lang="nl-NL" dirty="0">
                <a:latin typeface="+mj-lt"/>
              </a:rPr>
              <a:t> (IPO)</a:t>
            </a:r>
          </a:p>
        </p:txBody>
      </p:sp>
      <p:sp>
        <p:nvSpPr>
          <p:cNvPr id="14" name="Pijl: omlaag 13">
            <a:extLst>
              <a:ext uri="{FF2B5EF4-FFF2-40B4-BE49-F238E27FC236}">
                <a16:creationId xmlns:a16="http://schemas.microsoft.com/office/drawing/2014/main" id="{F18F7EFF-8E60-75CE-75BE-DAA82B37AEAC}"/>
              </a:ext>
            </a:extLst>
          </p:cNvPr>
          <p:cNvSpPr/>
          <p:nvPr/>
        </p:nvSpPr>
        <p:spPr>
          <a:xfrm>
            <a:off x="1669773" y="3552101"/>
            <a:ext cx="433345" cy="646331"/>
          </a:xfrm>
          <a:prstGeom prst="down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atin typeface="+mj-lt"/>
            </a:endParaRPr>
          </a:p>
        </p:txBody>
      </p:sp>
      <p:sp>
        <p:nvSpPr>
          <p:cNvPr id="15" name="Pijl: omlaag 14">
            <a:extLst>
              <a:ext uri="{FF2B5EF4-FFF2-40B4-BE49-F238E27FC236}">
                <a16:creationId xmlns:a16="http://schemas.microsoft.com/office/drawing/2014/main" id="{8EE69337-4A40-587B-0CFC-917CDB74BF1E}"/>
              </a:ext>
            </a:extLst>
          </p:cNvPr>
          <p:cNvSpPr/>
          <p:nvPr/>
        </p:nvSpPr>
        <p:spPr>
          <a:xfrm>
            <a:off x="1669772" y="2447890"/>
            <a:ext cx="433345" cy="646331"/>
          </a:xfrm>
          <a:prstGeom prst="down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atin typeface="+mj-lt"/>
            </a:endParaRPr>
          </a:p>
        </p:txBody>
      </p:sp>
      <p:sp>
        <p:nvSpPr>
          <p:cNvPr id="16" name="Pijl: omlaag 15">
            <a:extLst>
              <a:ext uri="{FF2B5EF4-FFF2-40B4-BE49-F238E27FC236}">
                <a16:creationId xmlns:a16="http://schemas.microsoft.com/office/drawing/2014/main" id="{7F376A6A-4DC0-4412-00F0-478BF6E6EAC1}"/>
              </a:ext>
            </a:extLst>
          </p:cNvPr>
          <p:cNvSpPr/>
          <p:nvPr/>
        </p:nvSpPr>
        <p:spPr>
          <a:xfrm>
            <a:off x="1695241" y="1070465"/>
            <a:ext cx="433345" cy="646331"/>
          </a:xfrm>
          <a:prstGeom prst="down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atin typeface="+mj-lt"/>
            </a:endParaRPr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340DCBAD-0E20-BDD7-B38B-85BB3C3D5CBA}"/>
              </a:ext>
            </a:extLst>
          </p:cNvPr>
          <p:cNvSpPr/>
          <p:nvPr/>
        </p:nvSpPr>
        <p:spPr>
          <a:xfrm>
            <a:off x="520700" y="3094221"/>
            <a:ext cx="2788085" cy="2780477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9" name="Titel 1">
            <a:extLst>
              <a:ext uri="{FF2B5EF4-FFF2-40B4-BE49-F238E27FC236}">
                <a16:creationId xmlns:a16="http://schemas.microsoft.com/office/drawing/2014/main" id="{F45C88B4-09E0-DC05-82B6-DBE65954954E}"/>
              </a:ext>
            </a:extLst>
          </p:cNvPr>
          <p:cNvSpPr txBox="1">
            <a:spLocks/>
          </p:cNvSpPr>
          <p:nvPr/>
        </p:nvSpPr>
        <p:spPr>
          <a:xfrm>
            <a:off x="4225124" y="140013"/>
            <a:ext cx="7557707" cy="1253617"/>
          </a:xfrm>
        </p:spPr>
        <p:txBody>
          <a:bodyPr/>
          <a:lstStyle>
            <a:lvl1pPr algn="l" defTabSz="914126" rtl="0" eaLnBrk="1" latinLnBrk="0" hangingPunct="1">
              <a:spcBef>
                <a:spcPct val="0"/>
              </a:spcBef>
              <a:buNone/>
              <a:defRPr sz="2099" b="0" i="0" kern="1200">
                <a:solidFill>
                  <a:schemeClr val="tx1"/>
                </a:solidFill>
                <a:latin typeface="Merriweather Regular" panose="02060503050406030704" pitchFamily="18" charset="77"/>
                <a:ea typeface="+mj-ea"/>
                <a:cs typeface="+mj-cs"/>
              </a:defRPr>
            </a:lvl1pPr>
          </a:lstStyle>
          <a:p>
            <a:pPr lvl="0"/>
            <a:r>
              <a:rPr lang="nl-NL" sz="2400" b="1" dirty="0" err="1">
                <a:latin typeface="+mn-lt"/>
              </a:rPr>
              <a:t>Subconclusion</a:t>
            </a:r>
            <a:r>
              <a:rPr lang="nl-NL" sz="2400" b="1" dirty="0">
                <a:latin typeface="+mn-lt"/>
              </a:rPr>
              <a:t>: </a:t>
            </a:r>
            <a:r>
              <a:rPr lang="nl-NL" sz="2400" b="1" dirty="0" err="1">
                <a:latin typeface="+mn-lt"/>
              </a:rPr>
              <a:t>Oceanic</a:t>
            </a:r>
            <a:r>
              <a:rPr lang="nl-NL" sz="2400" b="1" dirty="0">
                <a:latin typeface="+mn-lt"/>
              </a:rPr>
              <a:t> </a:t>
            </a:r>
            <a:r>
              <a:rPr lang="nl-NL" sz="2400" b="1" dirty="0" err="1">
                <a:latin typeface="+mn-lt"/>
              </a:rPr>
              <a:t>Patterns</a:t>
            </a:r>
            <a:br>
              <a:rPr lang="nl-NL" sz="2400" b="1" dirty="0">
                <a:latin typeface="+mn-lt"/>
              </a:rPr>
            </a:br>
            <a:endParaRPr lang="nl-NL" sz="2400" b="1" dirty="0">
              <a:latin typeface="+mn-lt"/>
            </a:endParaRPr>
          </a:p>
        </p:txBody>
      </p:sp>
      <p:sp>
        <p:nvSpPr>
          <p:cNvPr id="20" name="Tijdelijke aanduiding voor tekst 2">
            <a:extLst>
              <a:ext uri="{FF2B5EF4-FFF2-40B4-BE49-F238E27FC236}">
                <a16:creationId xmlns:a16="http://schemas.microsoft.com/office/drawing/2014/main" id="{15178019-078E-8B5E-1E94-287BA3EDD949}"/>
              </a:ext>
            </a:extLst>
          </p:cNvPr>
          <p:cNvSpPr txBox="1">
            <a:spLocks/>
          </p:cNvSpPr>
          <p:nvPr/>
        </p:nvSpPr>
        <p:spPr>
          <a:xfrm>
            <a:off x="4225124" y="931966"/>
            <a:ext cx="7557707" cy="3443316"/>
          </a:xfrm>
        </p:spPr>
        <p:txBody>
          <a:bodyPr/>
          <a:lstStyle>
            <a:defPPr lvl="0">
              <a:defRPr lang="nl-NL"/>
            </a:defPPr>
            <a:lvl1pPr marL="0" lvl="1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2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3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4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000" dirty="0">
                <a:latin typeface="+mj-lt"/>
              </a:rPr>
              <a:t>Flow </a:t>
            </a:r>
            <a:r>
              <a:rPr lang="nl-NL" sz="2000" dirty="0" err="1">
                <a:latin typeface="+mj-lt"/>
              </a:rPr>
              <a:t>velocity</a:t>
            </a:r>
            <a:r>
              <a:rPr lang="nl-NL" sz="2000" dirty="0">
                <a:latin typeface="+mj-lt"/>
              </a:rPr>
              <a:t> in </a:t>
            </a:r>
            <a:r>
              <a:rPr lang="nl-NL" sz="2000" dirty="0" err="1">
                <a:latin typeface="+mj-lt"/>
              </a:rPr>
              <a:t>the</a:t>
            </a:r>
            <a:r>
              <a:rPr lang="nl-NL" sz="2000" dirty="0">
                <a:latin typeface="+mj-lt"/>
              </a:rPr>
              <a:t> </a:t>
            </a:r>
            <a:r>
              <a:rPr lang="nl-NL" sz="2000" dirty="0" err="1">
                <a:latin typeface="+mj-lt"/>
              </a:rPr>
              <a:t>troughs</a:t>
            </a:r>
            <a:r>
              <a:rPr lang="nl-NL" sz="2000" dirty="0">
                <a:latin typeface="+mj-lt"/>
              </a:rPr>
              <a:t> </a:t>
            </a:r>
            <a:r>
              <a:rPr lang="nl-NL" sz="2000" dirty="0" err="1">
                <a:latin typeface="+mj-lt"/>
              </a:rPr>
              <a:t>correlates</a:t>
            </a:r>
            <a:r>
              <a:rPr lang="nl-NL" sz="2000" dirty="0">
                <a:latin typeface="+mj-lt"/>
              </a:rPr>
              <a:t> </a:t>
            </a:r>
            <a:r>
              <a:rPr lang="nl-NL" sz="2000" dirty="0" err="1">
                <a:latin typeface="+mj-lt"/>
              </a:rPr>
              <a:t>very</a:t>
            </a:r>
            <a:r>
              <a:rPr lang="nl-NL" sz="2000" dirty="0">
                <a:latin typeface="+mj-lt"/>
              </a:rPr>
              <a:t> </a:t>
            </a:r>
            <a:r>
              <a:rPr lang="nl-NL" sz="2000" dirty="0" err="1">
                <a:latin typeface="+mj-lt"/>
              </a:rPr>
              <a:t>strongly</a:t>
            </a:r>
            <a:r>
              <a:rPr lang="nl-NL" sz="2000" dirty="0">
                <a:latin typeface="+mj-lt"/>
              </a:rPr>
              <a:t> </a:t>
            </a:r>
            <a:r>
              <a:rPr lang="nl-NL" sz="2000" dirty="0" err="1">
                <a:latin typeface="+mj-lt"/>
              </a:rPr>
              <a:t>with</a:t>
            </a:r>
            <a:r>
              <a:rPr lang="nl-NL" sz="2000" dirty="0">
                <a:latin typeface="+mj-lt"/>
              </a:rPr>
              <a:t> </a:t>
            </a:r>
            <a:r>
              <a:rPr lang="nl-NL" sz="2000" dirty="0" err="1">
                <a:latin typeface="+mj-lt"/>
              </a:rPr>
              <a:t>the</a:t>
            </a:r>
            <a:r>
              <a:rPr lang="nl-NL" sz="2000" dirty="0">
                <a:latin typeface="+mj-lt"/>
              </a:rPr>
              <a:t> </a:t>
            </a:r>
            <a:r>
              <a:rPr lang="nl-NL" sz="2000" dirty="0" err="1">
                <a:latin typeface="+mj-lt"/>
              </a:rPr>
              <a:t>variations</a:t>
            </a:r>
            <a:r>
              <a:rPr lang="nl-NL" sz="2000" dirty="0">
                <a:latin typeface="+mj-lt"/>
              </a:rPr>
              <a:t> in </a:t>
            </a:r>
            <a:r>
              <a:rPr lang="nl-NL" sz="2000" dirty="0" err="1">
                <a:latin typeface="+mj-lt"/>
              </a:rPr>
              <a:t>melt</a:t>
            </a:r>
            <a:r>
              <a:rPr lang="nl-NL" sz="2000" dirty="0">
                <a:latin typeface="+mj-lt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000" dirty="0">
                <a:latin typeface="+mj-lt"/>
              </a:rPr>
              <a:t>The ‘</a:t>
            </a:r>
            <a:r>
              <a:rPr lang="nl-NL" sz="2000" dirty="0" err="1">
                <a:latin typeface="+mj-lt"/>
              </a:rPr>
              <a:t>baroclinic</a:t>
            </a:r>
            <a:r>
              <a:rPr lang="nl-NL" sz="2000" dirty="0">
                <a:latin typeface="+mj-lt"/>
              </a:rPr>
              <a:t>’ component is important </a:t>
            </a:r>
            <a:r>
              <a:rPr lang="nl-NL" sz="2000" dirty="0" err="1">
                <a:latin typeface="+mj-lt"/>
              </a:rPr>
              <a:t>along</a:t>
            </a:r>
            <a:r>
              <a:rPr lang="nl-NL" sz="2000" dirty="0">
                <a:latin typeface="+mj-lt"/>
              </a:rPr>
              <a:t> </a:t>
            </a:r>
            <a:r>
              <a:rPr lang="nl-NL" sz="2000" dirty="0" err="1">
                <a:latin typeface="+mj-lt"/>
              </a:rPr>
              <a:t>the</a:t>
            </a:r>
            <a:r>
              <a:rPr lang="nl-NL" sz="2000" dirty="0">
                <a:latin typeface="+mj-lt"/>
              </a:rPr>
              <a:t> </a:t>
            </a:r>
            <a:r>
              <a:rPr lang="nl-NL" sz="2000" dirty="0" err="1">
                <a:latin typeface="+mj-lt"/>
              </a:rPr>
              <a:t>shelf</a:t>
            </a:r>
            <a:r>
              <a:rPr lang="nl-NL" sz="2000" dirty="0">
                <a:latin typeface="+mj-lt"/>
              </a:rPr>
              <a:t> break, but </a:t>
            </a:r>
            <a:r>
              <a:rPr lang="nl-NL" sz="2000" dirty="0" err="1">
                <a:latin typeface="+mj-lt"/>
              </a:rPr>
              <a:t>less</a:t>
            </a:r>
            <a:r>
              <a:rPr lang="nl-NL" sz="2000" dirty="0">
                <a:latin typeface="+mj-lt"/>
              </a:rPr>
              <a:t> in </a:t>
            </a:r>
            <a:r>
              <a:rPr lang="nl-NL" sz="2000" dirty="0" err="1">
                <a:latin typeface="+mj-lt"/>
              </a:rPr>
              <a:t>the</a:t>
            </a:r>
            <a:r>
              <a:rPr lang="nl-NL" sz="2000" dirty="0">
                <a:latin typeface="+mj-lt"/>
              </a:rPr>
              <a:t> </a:t>
            </a:r>
            <a:r>
              <a:rPr lang="nl-NL" sz="2000" dirty="0" err="1">
                <a:latin typeface="+mj-lt"/>
              </a:rPr>
              <a:t>main</a:t>
            </a:r>
            <a:r>
              <a:rPr lang="nl-NL" sz="2000" dirty="0">
                <a:latin typeface="+mj-lt"/>
              </a:rPr>
              <a:t> Pine Island </a:t>
            </a:r>
            <a:r>
              <a:rPr lang="nl-NL" sz="2000" dirty="0" err="1">
                <a:latin typeface="+mj-lt"/>
              </a:rPr>
              <a:t>Trough</a:t>
            </a:r>
            <a:r>
              <a:rPr lang="nl-NL" sz="2000" dirty="0">
                <a:latin typeface="+mj-lt"/>
              </a:rPr>
              <a:t>.</a:t>
            </a:r>
          </a:p>
        </p:txBody>
      </p:sp>
      <p:sp>
        <p:nvSpPr>
          <p:cNvPr id="11" name="Titel 10">
            <a:extLst>
              <a:ext uri="{FF2B5EF4-FFF2-40B4-BE49-F238E27FC236}">
                <a16:creationId xmlns:a16="http://schemas.microsoft.com/office/drawing/2014/main" id="{DB8C0079-9790-0E06-84C0-8CB6CE0F1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 dirty="0"/>
          </a:p>
        </p:txBody>
      </p:sp>
      <p:pic>
        <p:nvPicPr>
          <p:cNvPr id="21" name="Picture 4">
            <a:extLst>
              <a:ext uri="{FF2B5EF4-FFF2-40B4-BE49-F238E27FC236}">
                <a16:creationId xmlns:a16="http://schemas.microsoft.com/office/drawing/2014/main" id="{DD5C1F73-2661-40AF-5612-FF5C1CBF52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4" t="47673"/>
          <a:stretch/>
        </p:blipFill>
        <p:spPr bwMode="auto">
          <a:xfrm>
            <a:off x="3012412" y="3115034"/>
            <a:ext cx="9625902" cy="3180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>
            <a:extLst>
              <a:ext uri="{FF2B5EF4-FFF2-40B4-BE49-F238E27FC236}">
                <a16:creationId xmlns:a16="http://schemas.microsoft.com/office/drawing/2014/main" id="{9C2A2BFD-A971-D527-F56F-88F26F2A3A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61" t="-446" b="95082"/>
          <a:stretch/>
        </p:blipFill>
        <p:spPr bwMode="auto">
          <a:xfrm>
            <a:off x="3252189" y="2789037"/>
            <a:ext cx="9329529" cy="325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87436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08E614-6E20-8F82-3967-050DF48B98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8355" y="408563"/>
            <a:ext cx="2577072" cy="523403"/>
          </a:xfrm>
        </p:spPr>
        <p:txBody>
          <a:bodyPr>
            <a:normAutofit/>
          </a:bodyPr>
          <a:lstStyle/>
          <a:p>
            <a:r>
              <a:rPr lang="nl-NL" b="1" dirty="0" err="1">
                <a:latin typeface="+mn-lt"/>
              </a:rPr>
              <a:t>Proposed</a:t>
            </a:r>
            <a:r>
              <a:rPr lang="nl-NL" b="1" dirty="0">
                <a:latin typeface="+mn-lt"/>
              </a:rPr>
              <a:t> </a:t>
            </a:r>
            <a:r>
              <a:rPr lang="nl-NL" b="1" dirty="0" err="1">
                <a:latin typeface="+mn-lt"/>
              </a:rPr>
              <a:t>Mechanism</a:t>
            </a:r>
            <a:endParaRPr lang="nl-NL" b="1" dirty="0">
              <a:latin typeface="+mn-lt"/>
            </a:endParaRPr>
          </a:p>
        </p:txBody>
      </p:sp>
      <p:sp>
        <p:nvSpPr>
          <p:cNvPr id="3" name="Tekstvak 2">
            <a:extLst>
              <a:ext uri="{FF2B5EF4-FFF2-40B4-BE49-F238E27FC236}">
                <a16:creationId xmlns:a16="http://schemas.microsoft.com/office/drawing/2014/main" id="{77BED795-7F81-763C-42A4-7BA32AC89194}"/>
              </a:ext>
            </a:extLst>
          </p:cNvPr>
          <p:cNvSpPr txBox="1"/>
          <p:nvPr/>
        </p:nvSpPr>
        <p:spPr>
          <a:xfrm>
            <a:off x="753433" y="1805344"/>
            <a:ext cx="3109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>
                <a:latin typeface="+mj-lt"/>
              </a:rPr>
              <a:t>Zonal</a:t>
            </a:r>
            <a:r>
              <a:rPr lang="nl-NL" dirty="0">
                <a:latin typeface="+mj-lt"/>
              </a:rPr>
              <a:t> Wind Stress (</a:t>
            </a:r>
            <a:r>
              <a:rPr lang="nl-NL" dirty="0" err="1">
                <a:latin typeface="+mj-lt"/>
              </a:rPr>
              <a:t>and</a:t>
            </a:r>
            <a:r>
              <a:rPr lang="nl-NL" dirty="0">
                <a:latin typeface="+mj-lt"/>
              </a:rPr>
              <a:t> </a:t>
            </a:r>
            <a:r>
              <a:rPr lang="nl-NL" dirty="0" err="1">
                <a:latin typeface="+mj-lt"/>
              </a:rPr>
              <a:t>curl</a:t>
            </a:r>
            <a:r>
              <a:rPr lang="nl-NL" dirty="0">
                <a:latin typeface="+mj-lt"/>
              </a:rPr>
              <a:t>)</a:t>
            </a: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F24A8BDF-0592-7317-FD78-18A6069D18B8}"/>
              </a:ext>
            </a:extLst>
          </p:cNvPr>
          <p:cNvSpPr txBox="1"/>
          <p:nvPr/>
        </p:nvSpPr>
        <p:spPr>
          <a:xfrm>
            <a:off x="721900" y="3094221"/>
            <a:ext cx="25868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>
                <a:latin typeface="+mj-lt"/>
              </a:rPr>
              <a:t>Shelf</a:t>
            </a:r>
            <a:r>
              <a:rPr lang="nl-NL" dirty="0">
                <a:latin typeface="+mj-lt"/>
              </a:rPr>
              <a:t> Break </a:t>
            </a:r>
            <a:r>
              <a:rPr lang="nl-NL" dirty="0" err="1">
                <a:latin typeface="+mj-lt"/>
              </a:rPr>
              <a:t>Undercurrent</a:t>
            </a:r>
            <a:endParaRPr lang="nl-NL" dirty="0">
              <a:latin typeface="+mj-lt"/>
            </a:endParaRP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E939792D-FBF4-977B-87B8-75FB24624E6E}"/>
              </a:ext>
            </a:extLst>
          </p:cNvPr>
          <p:cNvSpPr txBox="1"/>
          <p:nvPr/>
        </p:nvSpPr>
        <p:spPr>
          <a:xfrm>
            <a:off x="753433" y="4295089"/>
            <a:ext cx="2523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latin typeface="+mj-lt"/>
              </a:rPr>
              <a:t>Heat </a:t>
            </a:r>
            <a:r>
              <a:rPr lang="nl-NL" dirty="0" err="1">
                <a:latin typeface="+mj-lt"/>
              </a:rPr>
              <a:t>Advection</a:t>
            </a:r>
            <a:r>
              <a:rPr lang="nl-NL" dirty="0">
                <a:latin typeface="+mj-lt"/>
              </a:rPr>
              <a:t> on </a:t>
            </a:r>
            <a:r>
              <a:rPr lang="nl-NL" dirty="0" err="1">
                <a:latin typeface="+mj-lt"/>
              </a:rPr>
              <a:t>Shelf</a:t>
            </a:r>
            <a:endParaRPr lang="nl-NL" dirty="0">
              <a:latin typeface="+mj-lt"/>
            </a:endParaRP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6B3A7939-3F3A-1D5F-D0F9-E8578DF608A4}"/>
              </a:ext>
            </a:extLst>
          </p:cNvPr>
          <p:cNvSpPr txBox="1"/>
          <p:nvPr/>
        </p:nvSpPr>
        <p:spPr>
          <a:xfrm>
            <a:off x="1266529" y="5505366"/>
            <a:ext cx="1414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>
                <a:latin typeface="+mj-lt"/>
              </a:rPr>
              <a:t>Glacial</a:t>
            </a:r>
            <a:r>
              <a:rPr lang="nl-NL" dirty="0">
                <a:latin typeface="+mj-lt"/>
              </a:rPr>
              <a:t> </a:t>
            </a:r>
            <a:r>
              <a:rPr lang="nl-NL" dirty="0" err="1">
                <a:latin typeface="+mj-lt"/>
              </a:rPr>
              <a:t>Melt</a:t>
            </a:r>
            <a:endParaRPr lang="nl-NL" dirty="0">
              <a:latin typeface="+mj-lt"/>
            </a:endParaRPr>
          </a:p>
        </p:txBody>
      </p:sp>
      <p:sp>
        <p:nvSpPr>
          <p:cNvPr id="12" name="Pijl: omlaag 11">
            <a:extLst>
              <a:ext uri="{FF2B5EF4-FFF2-40B4-BE49-F238E27FC236}">
                <a16:creationId xmlns:a16="http://schemas.microsoft.com/office/drawing/2014/main" id="{44B1B9E4-E0D9-3267-31B4-E399564764A8}"/>
              </a:ext>
            </a:extLst>
          </p:cNvPr>
          <p:cNvSpPr/>
          <p:nvPr/>
        </p:nvSpPr>
        <p:spPr>
          <a:xfrm>
            <a:off x="1669774" y="4841518"/>
            <a:ext cx="433345" cy="646331"/>
          </a:xfrm>
          <a:prstGeom prst="down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atin typeface="+mj-lt"/>
            </a:endParaRPr>
          </a:p>
        </p:txBody>
      </p:sp>
      <p:sp>
        <p:nvSpPr>
          <p:cNvPr id="13" name="Tekstvak 12">
            <a:extLst>
              <a:ext uri="{FF2B5EF4-FFF2-40B4-BE49-F238E27FC236}">
                <a16:creationId xmlns:a16="http://schemas.microsoft.com/office/drawing/2014/main" id="{64513D4E-5FEC-7DF1-EDB9-D7DEB5890617}"/>
              </a:ext>
            </a:extLst>
          </p:cNvPr>
          <p:cNvSpPr txBox="1"/>
          <p:nvPr/>
        </p:nvSpPr>
        <p:spPr>
          <a:xfrm>
            <a:off x="754444" y="562634"/>
            <a:ext cx="2995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>
                <a:latin typeface="+mj-lt"/>
              </a:rPr>
              <a:t>Tropical</a:t>
            </a:r>
            <a:r>
              <a:rPr lang="nl-NL" dirty="0">
                <a:latin typeface="+mj-lt"/>
              </a:rPr>
              <a:t> </a:t>
            </a:r>
            <a:r>
              <a:rPr lang="nl-NL" dirty="0" err="1">
                <a:latin typeface="+mj-lt"/>
              </a:rPr>
              <a:t>variability</a:t>
            </a:r>
            <a:r>
              <a:rPr lang="nl-NL" dirty="0">
                <a:latin typeface="+mj-lt"/>
              </a:rPr>
              <a:t> (IPO)</a:t>
            </a:r>
          </a:p>
        </p:txBody>
      </p:sp>
      <p:sp>
        <p:nvSpPr>
          <p:cNvPr id="14" name="Pijl: omlaag 13">
            <a:extLst>
              <a:ext uri="{FF2B5EF4-FFF2-40B4-BE49-F238E27FC236}">
                <a16:creationId xmlns:a16="http://schemas.microsoft.com/office/drawing/2014/main" id="{F18F7EFF-8E60-75CE-75BE-DAA82B37AEAC}"/>
              </a:ext>
            </a:extLst>
          </p:cNvPr>
          <p:cNvSpPr/>
          <p:nvPr/>
        </p:nvSpPr>
        <p:spPr>
          <a:xfrm>
            <a:off x="1669773" y="3552101"/>
            <a:ext cx="433345" cy="646331"/>
          </a:xfrm>
          <a:prstGeom prst="down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atin typeface="+mj-lt"/>
            </a:endParaRPr>
          </a:p>
        </p:txBody>
      </p:sp>
      <p:sp>
        <p:nvSpPr>
          <p:cNvPr id="15" name="Pijl: omlaag 14">
            <a:extLst>
              <a:ext uri="{FF2B5EF4-FFF2-40B4-BE49-F238E27FC236}">
                <a16:creationId xmlns:a16="http://schemas.microsoft.com/office/drawing/2014/main" id="{8EE69337-4A40-587B-0CFC-917CDB74BF1E}"/>
              </a:ext>
            </a:extLst>
          </p:cNvPr>
          <p:cNvSpPr/>
          <p:nvPr/>
        </p:nvSpPr>
        <p:spPr>
          <a:xfrm>
            <a:off x="1669772" y="2447890"/>
            <a:ext cx="433345" cy="646331"/>
          </a:xfrm>
          <a:prstGeom prst="down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atin typeface="+mj-lt"/>
            </a:endParaRPr>
          </a:p>
        </p:txBody>
      </p:sp>
      <p:sp>
        <p:nvSpPr>
          <p:cNvPr id="16" name="Pijl: omlaag 15">
            <a:extLst>
              <a:ext uri="{FF2B5EF4-FFF2-40B4-BE49-F238E27FC236}">
                <a16:creationId xmlns:a16="http://schemas.microsoft.com/office/drawing/2014/main" id="{7F376A6A-4DC0-4412-00F0-478BF6E6EAC1}"/>
              </a:ext>
            </a:extLst>
          </p:cNvPr>
          <p:cNvSpPr/>
          <p:nvPr/>
        </p:nvSpPr>
        <p:spPr>
          <a:xfrm>
            <a:off x="1695241" y="1070465"/>
            <a:ext cx="433345" cy="646331"/>
          </a:xfrm>
          <a:prstGeom prst="down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atin typeface="+mj-lt"/>
            </a:endParaRPr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340DCBAD-0E20-BDD7-B38B-85BB3C3D5CBA}"/>
              </a:ext>
            </a:extLst>
          </p:cNvPr>
          <p:cNvSpPr/>
          <p:nvPr/>
        </p:nvSpPr>
        <p:spPr>
          <a:xfrm>
            <a:off x="621299" y="498410"/>
            <a:ext cx="2845801" cy="2965143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177016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tekst 2">
            <a:extLst>
              <a:ext uri="{FF2B5EF4-FFF2-40B4-BE49-F238E27FC236}">
                <a16:creationId xmlns:a16="http://schemas.microsoft.com/office/drawing/2014/main" id="{593E8D35-3B22-5A51-8761-72BE9DEE7880}"/>
              </a:ext>
            </a:extLst>
          </p:cNvPr>
          <p:cNvSpPr txBox="1">
            <a:spLocks/>
          </p:cNvSpPr>
          <p:nvPr/>
        </p:nvSpPr>
        <p:spPr>
          <a:xfrm>
            <a:off x="2798102" y="174409"/>
            <a:ext cx="7557707" cy="3443316"/>
          </a:xfrm>
          <a:prstGeom prst="rect">
            <a:avLst/>
          </a:prstGeom>
        </p:spPr>
        <p:txBody>
          <a:bodyPr/>
          <a:lstStyle>
            <a:lvl1pPr marL="0" indent="0" algn="l" defTabSz="914126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l" defTabSz="914126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269919" indent="-269919" algn="l" defTabSz="914126" rtl="0" eaLnBrk="1" latinLnBrk="0" hangingPunct="1">
              <a:lnSpc>
                <a:spcPct val="110000"/>
              </a:lnSpc>
              <a:spcBef>
                <a:spcPts val="2099"/>
              </a:spcBef>
              <a:buFont typeface="Verdana" pitchFamily="34" charset="0"/>
              <a:buChar char="•"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269919" indent="-269919" algn="l" defTabSz="914126" rtl="0" eaLnBrk="1" latinLnBrk="0" hangingPunct="1">
              <a:lnSpc>
                <a:spcPct val="110000"/>
              </a:lnSpc>
              <a:spcBef>
                <a:spcPts val="2099"/>
              </a:spcBef>
              <a:buFont typeface="Verdana" pitchFamily="34" charset="0"/>
              <a:buChar char="•"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809757" indent="-269919" algn="l" defTabSz="914126" rtl="0" eaLnBrk="1" latinLnBrk="0" hangingPunct="1">
              <a:lnSpc>
                <a:spcPct val="110000"/>
              </a:lnSpc>
              <a:spcBef>
                <a:spcPts val="0"/>
              </a:spcBef>
              <a:buFont typeface="Verdana" pitchFamily="34" charset="0"/>
              <a:buChar char="–"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3846" indent="-228531" algn="l" defTabSz="91412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08" indent="-228531" algn="l" defTabSz="91412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1" indent="-228531" algn="l" defTabSz="91412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1" algn="l" defTabSz="91412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nl-NL" sz="2000" dirty="0"/>
              <a:t>In </a:t>
            </a:r>
            <a:r>
              <a:rPr lang="nl-NL" sz="2000" dirty="0" err="1"/>
              <a:t>the</a:t>
            </a:r>
            <a:r>
              <a:rPr lang="nl-NL" sz="2000" dirty="0"/>
              <a:t> ensemble </a:t>
            </a:r>
            <a:r>
              <a:rPr lang="nl-NL" sz="2000" dirty="0" err="1"/>
              <a:t>mean</a:t>
            </a:r>
            <a:r>
              <a:rPr lang="nl-NL" sz="2000" dirty="0"/>
              <a:t>, </a:t>
            </a:r>
            <a:r>
              <a:rPr lang="nl-NL" sz="2000" dirty="0" err="1"/>
              <a:t>connections</a:t>
            </a:r>
            <a:r>
              <a:rPr lang="nl-NL" sz="2000" dirty="0"/>
              <a:t> are </a:t>
            </a:r>
            <a:r>
              <a:rPr lang="nl-NL" sz="2000" dirty="0" err="1"/>
              <a:t>quite</a:t>
            </a:r>
            <a:r>
              <a:rPr lang="nl-NL" sz="2000" dirty="0"/>
              <a:t> </a:t>
            </a:r>
            <a:r>
              <a:rPr lang="nl-NL" sz="2000" dirty="0" err="1"/>
              <a:t>good</a:t>
            </a:r>
            <a:r>
              <a:rPr lang="nl-NL" sz="2000" dirty="0"/>
              <a:t>! </a:t>
            </a:r>
            <a:br>
              <a:rPr lang="nl-NL" sz="2000" dirty="0"/>
            </a:br>
            <a:r>
              <a:rPr lang="nl-NL" sz="2000" dirty="0"/>
              <a:t>(</a:t>
            </a:r>
            <a:r>
              <a:rPr lang="nl-NL" sz="2000" dirty="0" err="1"/>
              <a:t>although</a:t>
            </a:r>
            <a:r>
              <a:rPr lang="nl-NL" sz="2000" dirty="0"/>
              <a:t> </a:t>
            </a:r>
            <a:r>
              <a:rPr lang="nl-NL" sz="2000" dirty="0" err="1"/>
              <a:t>weak</a:t>
            </a:r>
            <a:r>
              <a:rPr lang="nl-NL" sz="2000" dirty="0"/>
              <a:t> response in 1940s!)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0E0463B5-D3EF-35B1-BCB3-EE565C690B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6705" y="992495"/>
            <a:ext cx="9724438" cy="6077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72571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5CD59787-D2DC-DC3F-4185-24853455CA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812" y="1066801"/>
            <a:ext cx="9788433" cy="6117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jdelijke aanduiding voor tekst 2">
            <a:extLst>
              <a:ext uri="{FF2B5EF4-FFF2-40B4-BE49-F238E27FC236}">
                <a16:creationId xmlns:a16="http://schemas.microsoft.com/office/drawing/2014/main" id="{0884B27A-A102-F5E0-796D-EE55796C79D6}"/>
              </a:ext>
            </a:extLst>
          </p:cNvPr>
          <p:cNvSpPr txBox="1">
            <a:spLocks/>
          </p:cNvSpPr>
          <p:nvPr/>
        </p:nvSpPr>
        <p:spPr>
          <a:xfrm>
            <a:off x="2798102" y="174409"/>
            <a:ext cx="7557707" cy="3443316"/>
          </a:xfrm>
          <a:prstGeom prst="rect">
            <a:avLst/>
          </a:prstGeom>
        </p:spPr>
        <p:txBody>
          <a:bodyPr/>
          <a:lstStyle>
            <a:lvl1pPr marL="0" indent="0" algn="l" defTabSz="914126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l" defTabSz="914126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269919" indent="-269919" algn="l" defTabSz="914126" rtl="0" eaLnBrk="1" latinLnBrk="0" hangingPunct="1">
              <a:lnSpc>
                <a:spcPct val="110000"/>
              </a:lnSpc>
              <a:spcBef>
                <a:spcPts val="2099"/>
              </a:spcBef>
              <a:buFont typeface="Verdana" pitchFamily="34" charset="0"/>
              <a:buChar char="•"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269919" indent="-269919" algn="l" defTabSz="914126" rtl="0" eaLnBrk="1" latinLnBrk="0" hangingPunct="1">
              <a:lnSpc>
                <a:spcPct val="110000"/>
              </a:lnSpc>
              <a:spcBef>
                <a:spcPts val="2099"/>
              </a:spcBef>
              <a:buFont typeface="Verdana" pitchFamily="34" charset="0"/>
              <a:buChar char="•"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809757" indent="-269919" algn="l" defTabSz="914126" rtl="0" eaLnBrk="1" latinLnBrk="0" hangingPunct="1">
              <a:lnSpc>
                <a:spcPct val="110000"/>
              </a:lnSpc>
              <a:spcBef>
                <a:spcPts val="0"/>
              </a:spcBef>
              <a:buFont typeface="Verdana" pitchFamily="34" charset="0"/>
              <a:buChar char="–"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3846" indent="-228531" algn="l" defTabSz="91412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08" indent="-228531" algn="l" defTabSz="91412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1" indent="-228531" algn="l" defTabSz="91412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1" algn="l" defTabSz="91412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nl-NL" sz="2000" dirty="0"/>
              <a:t>…but in </a:t>
            </a:r>
            <a:r>
              <a:rPr lang="nl-NL" sz="2000" dirty="0" err="1"/>
              <a:t>individual</a:t>
            </a:r>
            <a:r>
              <a:rPr lang="nl-NL" sz="2000" dirty="0"/>
              <a:t> members </a:t>
            </a:r>
            <a:r>
              <a:rPr lang="nl-NL" sz="2000" dirty="0" err="1"/>
              <a:t>the</a:t>
            </a:r>
            <a:r>
              <a:rPr lang="nl-NL" sz="2000" dirty="0"/>
              <a:t> </a:t>
            </a:r>
            <a:r>
              <a:rPr lang="nl-NL" sz="2000" dirty="0" err="1"/>
              <a:t>connection</a:t>
            </a:r>
            <a:r>
              <a:rPr lang="nl-NL" sz="2000" dirty="0"/>
              <a:t> </a:t>
            </a:r>
            <a:r>
              <a:rPr lang="nl-NL" sz="2000" dirty="0" err="1"/>
              <a:t>between</a:t>
            </a:r>
            <a:r>
              <a:rPr lang="nl-NL" sz="2000" dirty="0"/>
              <a:t> IPO, wind </a:t>
            </a:r>
            <a:r>
              <a:rPr lang="nl-NL" sz="2000" dirty="0" err="1"/>
              <a:t>and</a:t>
            </a:r>
            <a:r>
              <a:rPr lang="nl-NL" sz="2000" dirty="0"/>
              <a:t> </a:t>
            </a:r>
            <a:r>
              <a:rPr lang="nl-NL" sz="2000" dirty="0" err="1"/>
              <a:t>shelf</a:t>
            </a:r>
            <a:r>
              <a:rPr lang="nl-NL" sz="2000" dirty="0"/>
              <a:t> break </a:t>
            </a:r>
            <a:r>
              <a:rPr lang="nl-NL" sz="2000" dirty="0" err="1"/>
              <a:t>current</a:t>
            </a:r>
            <a:r>
              <a:rPr lang="nl-NL" sz="2000" dirty="0"/>
              <a:t> are </a:t>
            </a:r>
            <a:r>
              <a:rPr lang="nl-NL" sz="2000" dirty="0" err="1"/>
              <a:t>weak</a:t>
            </a:r>
            <a:r>
              <a:rPr lang="nl-NL" sz="2000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40513102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7770BD5C-4DDF-1196-4AC7-F92F1688E2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92402" y="756983"/>
            <a:ext cx="12453441" cy="1004910"/>
          </a:xfrm>
        </p:spPr>
        <p:txBody>
          <a:bodyPr/>
          <a:lstStyle/>
          <a:p>
            <a:r>
              <a:rPr lang="nl-NL" dirty="0"/>
              <a:t>PITE </a:t>
            </a:r>
            <a:r>
              <a:rPr lang="nl-NL" dirty="0" err="1"/>
              <a:t>zonal</a:t>
            </a:r>
            <a:r>
              <a:rPr lang="nl-NL" dirty="0"/>
              <a:t> wind does </a:t>
            </a:r>
            <a:r>
              <a:rPr lang="nl-NL" dirty="0" err="1"/>
              <a:t>correlate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flow, but </a:t>
            </a:r>
            <a:r>
              <a:rPr lang="nl-NL" b="1" dirty="0">
                <a:solidFill>
                  <a:srgbClr val="0070C0"/>
                </a:solidFill>
              </a:rPr>
              <a:t>shows a different </a:t>
            </a:r>
            <a:r>
              <a:rPr lang="nl-NL" b="1" dirty="0" err="1">
                <a:solidFill>
                  <a:srgbClr val="0070C0"/>
                </a:solidFill>
              </a:rPr>
              <a:t>spatial</a:t>
            </a:r>
            <a:r>
              <a:rPr lang="nl-NL" b="1" dirty="0">
                <a:solidFill>
                  <a:srgbClr val="0070C0"/>
                </a:solidFill>
              </a:rPr>
              <a:t> </a:t>
            </a:r>
            <a:r>
              <a:rPr lang="nl-NL" b="1" dirty="0" err="1">
                <a:solidFill>
                  <a:srgbClr val="0070C0"/>
                </a:solidFill>
              </a:rPr>
              <a:t>pattern</a:t>
            </a:r>
            <a:r>
              <a:rPr lang="nl-NL" dirty="0"/>
              <a:t>: </a:t>
            </a:r>
            <a:br>
              <a:rPr lang="nl-NL" dirty="0"/>
            </a:b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highest</a:t>
            </a:r>
            <a:r>
              <a:rPr lang="nl-NL" dirty="0"/>
              <a:t> </a:t>
            </a:r>
            <a:r>
              <a:rPr lang="nl-NL" dirty="0" err="1"/>
              <a:t>correlation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flow in </a:t>
            </a:r>
            <a:r>
              <a:rPr lang="nl-NL" dirty="0" err="1"/>
              <a:t>along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shelf</a:t>
            </a:r>
            <a:r>
              <a:rPr lang="nl-NL" dirty="0"/>
              <a:t> break </a:t>
            </a:r>
            <a:r>
              <a:rPr lang="nl-NL" dirty="0" err="1"/>
              <a:t>and</a:t>
            </a:r>
            <a:r>
              <a:rPr lang="nl-NL" dirty="0"/>
              <a:t> in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east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 </a:t>
            </a:r>
            <a:r>
              <a:rPr lang="nl-NL" dirty="0" err="1"/>
              <a:t>basin</a:t>
            </a:r>
            <a:r>
              <a:rPr lang="nl-NL" dirty="0"/>
              <a:t>, </a:t>
            </a:r>
            <a:br>
              <a:rPr lang="nl-NL" dirty="0"/>
            </a:br>
            <a:r>
              <a:rPr lang="nl-NL" b="1" dirty="0" err="1">
                <a:solidFill>
                  <a:srgbClr val="0070C0"/>
                </a:solidFill>
              </a:rPr>
              <a:t>less</a:t>
            </a:r>
            <a:r>
              <a:rPr lang="nl-NL" dirty="0"/>
              <a:t> </a:t>
            </a:r>
            <a:r>
              <a:rPr lang="nl-NL" b="1" dirty="0">
                <a:solidFill>
                  <a:srgbClr val="0070C0"/>
                </a:solidFill>
              </a:rPr>
              <a:t>in </a:t>
            </a:r>
            <a:r>
              <a:rPr lang="nl-NL" b="1" dirty="0" err="1">
                <a:solidFill>
                  <a:srgbClr val="0070C0"/>
                </a:solidFill>
              </a:rPr>
              <a:t>the</a:t>
            </a:r>
            <a:r>
              <a:rPr lang="nl-NL" b="1" dirty="0">
                <a:solidFill>
                  <a:srgbClr val="0070C0"/>
                </a:solidFill>
              </a:rPr>
              <a:t> </a:t>
            </a:r>
            <a:r>
              <a:rPr lang="nl-NL" b="1" dirty="0" err="1">
                <a:solidFill>
                  <a:srgbClr val="0070C0"/>
                </a:solidFill>
              </a:rPr>
              <a:t>seabed</a:t>
            </a:r>
            <a:r>
              <a:rPr lang="nl-NL" b="1" dirty="0">
                <a:solidFill>
                  <a:srgbClr val="0070C0"/>
                </a:solidFill>
              </a:rPr>
              <a:t> </a:t>
            </a:r>
            <a:r>
              <a:rPr lang="nl-NL" b="1" dirty="0" err="1">
                <a:solidFill>
                  <a:srgbClr val="0070C0"/>
                </a:solidFill>
              </a:rPr>
              <a:t>troughs</a:t>
            </a:r>
            <a:endParaRPr lang="nl-NL" b="1" dirty="0">
              <a:solidFill>
                <a:srgbClr val="0070C0"/>
              </a:solidFill>
            </a:endParaRPr>
          </a:p>
          <a:p>
            <a:endParaRPr lang="nl-NL" b="1" dirty="0">
              <a:solidFill>
                <a:srgbClr val="0070C0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F9372E7-4FEF-704D-60FE-1B548B5848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2403" y="130175"/>
            <a:ext cx="7557707" cy="1253617"/>
          </a:xfrm>
        </p:spPr>
        <p:txBody>
          <a:bodyPr/>
          <a:lstStyle/>
          <a:p>
            <a:r>
              <a:rPr lang="nl-NL" dirty="0" err="1"/>
              <a:t>Results</a:t>
            </a:r>
            <a:r>
              <a:rPr lang="nl-NL" dirty="0"/>
              <a:t>: </a:t>
            </a:r>
            <a:r>
              <a:rPr lang="nl-NL" dirty="0" err="1"/>
              <a:t>forcing</a:t>
            </a:r>
            <a:endParaRPr lang="nl-NL" dirty="0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88E62594-8648-110A-FC94-42185F6B3F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406"/>
          <a:stretch/>
        </p:blipFill>
        <p:spPr bwMode="auto">
          <a:xfrm>
            <a:off x="368540" y="2230599"/>
            <a:ext cx="12301164" cy="4442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26022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7770BD5C-4DDF-1196-4AC7-F92F1688E2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92402" y="756983"/>
            <a:ext cx="12453441" cy="1004910"/>
          </a:xfrm>
        </p:spPr>
        <p:txBody>
          <a:bodyPr/>
          <a:lstStyle/>
          <a:p>
            <a:r>
              <a:rPr lang="nl-NL" b="1" dirty="0" err="1"/>
              <a:t>Also</a:t>
            </a:r>
            <a:r>
              <a:rPr lang="nl-NL" b="1" dirty="0"/>
              <a:t> </a:t>
            </a:r>
            <a:r>
              <a:rPr lang="nl-NL" b="1" dirty="0" err="1"/>
              <a:t>when</a:t>
            </a:r>
            <a:r>
              <a:rPr lang="nl-NL" b="1" dirty="0"/>
              <a:t> </a:t>
            </a:r>
            <a:r>
              <a:rPr lang="nl-NL" b="1" dirty="0" err="1"/>
              <a:t>looking</a:t>
            </a:r>
            <a:r>
              <a:rPr lang="nl-NL" b="1" dirty="0"/>
              <a:t> at </a:t>
            </a:r>
            <a:r>
              <a:rPr lang="nl-NL" b="1" dirty="0" err="1"/>
              <a:t>the</a:t>
            </a:r>
            <a:r>
              <a:rPr lang="nl-NL" b="1" dirty="0"/>
              <a:t> wind at </a:t>
            </a:r>
            <a:r>
              <a:rPr lang="nl-NL" b="1" dirty="0" err="1"/>
              <a:t>other</a:t>
            </a:r>
            <a:r>
              <a:rPr lang="nl-NL" b="1" dirty="0"/>
              <a:t> </a:t>
            </a:r>
            <a:r>
              <a:rPr lang="nl-NL" b="1" dirty="0" err="1"/>
              <a:t>locations</a:t>
            </a:r>
            <a:r>
              <a:rPr lang="nl-NL" b="1" dirty="0"/>
              <a:t>, </a:t>
            </a:r>
            <a:r>
              <a:rPr lang="nl-NL" b="1" dirty="0" err="1"/>
              <a:t>the</a:t>
            </a:r>
            <a:r>
              <a:rPr lang="nl-NL" b="1" dirty="0"/>
              <a:t> </a:t>
            </a:r>
            <a:r>
              <a:rPr lang="nl-NL" b="1" dirty="0" err="1"/>
              <a:t>correlation</a:t>
            </a:r>
            <a:r>
              <a:rPr lang="nl-NL" b="1" dirty="0"/>
              <a:t> is low</a:t>
            </a:r>
          </a:p>
          <a:p>
            <a:endParaRPr lang="nl-NL" b="1" dirty="0">
              <a:solidFill>
                <a:srgbClr val="0070C0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F9372E7-4FEF-704D-60FE-1B548B5848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2403" y="130175"/>
            <a:ext cx="7557707" cy="1253617"/>
          </a:xfrm>
        </p:spPr>
        <p:txBody>
          <a:bodyPr/>
          <a:lstStyle/>
          <a:p>
            <a:r>
              <a:rPr lang="nl-NL" dirty="0" err="1"/>
              <a:t>Results</a:t>
            </a:r>
            <a:r>
              <a:rPr lang="nl-NL" dirty="0"/>
              <a:t>: </a:t>
            </a:r>
            <a:r>
              <a:rPr lang="nl-NL" dirty="0" err="1"/>
              <a:t>forcing</a:t>
            </a:r>
            <a:endParaRPr lang="nl-NL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143B4809-9C0E-FE75-0AD7-603A94AF26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730"/>
          <a:stretch/>
        </p:blipFill>
        <p:spPr bwMode="auto">
          <a:xfrm>
            <a:off x="355127" y="2279844"/>
            <a:ext cx="11481745" cy="4120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10049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7770BD5C-4DDF-1196-4AC7-F92F1688E2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92402" y="756983"/>
            <a:ext cx="12453441" cy="1004910"/>
          </a:xfrm>
        </p:spPr>
        <p:txBody>
          <a:bodyPr/>
          <a:lstStyle/>
          <a:p>
            <a:r>
              <a:rPr lang="nl-NL" dirty="0" err="1"/>
              <a:t>Seabed</a:t>
            </a:r>
            <a:r>
              <a:rPr lang="nl-NL" dirty="0"/>
              <a:t> </a:t>
            </a:r>
            <a:r>
              <a:rPr lang="nl-NL" dirty="0" err="1"/>
              <a:t>troughs</a:t>
            </a:r>
            <a:r>
              <a:rPr lang="nl-NL" dirty="0"/>
              <a:t> light up more </a:t>
            </a:r>
            <a:r>
              <a:rPr lang="nl-NL" dirty="0" err="1"/>
              <a:t>when</a:t>
            </a:r>
            <a:r>
              <a:rPr lang="nl-NL" dirty="0"/>
              <a:t> </a:t>
            </a:r>
            <a:r>
              <a:rPr lang="nl-NL" dirty="0" err="1"/>
              <a:t>looking</a:t>
            </a:r>
            <a:r>
              <a:rPr lang="nl-NL" dirty="0"/>
              <a:t> at</a:t>
            </a:r>
            <a:r>
              <a:rPr lang="nl-NL" b="1" dirty="0">
                <a:solidFill>
                  <a:srgbClr val="0070C0"/>
                </a:solidFill>
              </a:rPr>
              <a:t> </a:t>
            </a:r>
            <a:r>
              <a:rPr lang="nl-NL" b="1" dirty="0" err="1">
                <a:solidFill>
                  <a:srgbClr val="0070C0"/>
                </a:solidFill>
              </a:rPr>
              <a:t>the</a:t>
            </a:r>
            <a:r>
              <a:rPr lang="nl-NL" b="1" dirty="0">
                <a:solidFill>
                  <a:srgbClr val="0070C0"/>
                </a:solidFill>
              </a:rPr>
              <a:t> ensemble </a:t>
            </a:r>
            <a:r>
              <a:rPr lang="nl-NL" b="1" dirty="0" err="1">
                <a:solidFill>
                  <a:srgbClr val="0070C0"/>
                </a:solidFill>
              </a:rPr>
              <a:t>mean</a:t>
            </a:r>
            <a:r>
              <a:rPr lang="nl-NL" dirty="0"/>
              <a:t>.</a:t>
            </a:r>
            <a:endParaRPr lang="nl-NL" b="1" dirty="0">
              <a:solidFill>
                <a:srgbClr val="0070C0"/>
              </a:solidFill>
            </a:endParaRPr>
          </a:p>
          <a:p>
            <a:endParaRPr lang="nl-NL" b="1" dirty="0">
              <a:solidFill>
                <a:srgbClr val="0070C0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F9372E7-4FEF-704D-60FE-1B548B5848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2403" y="130175"/>
            <a:ext cx="7557707" cy="1253617"/>
          </a:xfrm>
        </p:spPr>
        <p:txBody>
          <a:bodyPr/>
          <a:lstStyle/>
          <a:p>
            <a:r>
              <a:rPr lang="nl-NL" dirty="0" err="1"/>
              <a:t>Results</a:t>
            </a:r>
            <a:r>
              <a:rPr lang="nl-NL" dirty="0"/>
              <a:t>: </a:t>
            </a:r>
            <a:r>
              <a:rPr lang="nl-NL" dirty="0" err="1"/>
              <a:t>forcing</a:t>
            </a:r>
            <a:endParaRPr lang="nl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F1BFC9-54D1-2EEA-FDF8-C388629BA3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413"/>
          <a:stretch/>
        </p:blipFill>
        <p:spPr bwMode="auto">
          <a:xfrm>
            <a:off x="609939" y="2237015"/>
            <a:ext cx="11439253" cy="4131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81234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>
            <a:extLst>
              <a:ext uri="{FF2B5EF4-FFF2-40B4-BE49-F238E27FC236}">
                <a16:creationId xmlns:a16="http://schemas.microsoft.com/office/drawing/2014/main" id="{F264A320-0325-4763-682E-D2E14EDD5D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5729" y="438495"/>
            <a:ext cx="4769070" cy="3940123"/>
          </a:xfrm>
          <a:prstGeom prst="rect">
            <a:avLst/>
          </a:prstGeom>
        </p:spPr>
      </p:pic>
      <p:sp>
        <p:nvSpPr>
          <p:cNvPr id="9" name="Tekstvak 8">
            <a:extLst>
              <a:ext uri="{FF2B5EF4-FFF2-40B4-BE49-F238E27FC236}">
                <a16:creationId xmlns:a16="http://schemas.microsoft.com/office/drawing/2014/main" id="{B9090273-7DEF-13C4-9453-F8E85024AE38}"/>
              </a:ext>
            </a:extLst>
          </p:cNvPr>
          <p:cNvSpPr txBox="1"/>
          <p:nvPr/>
        </p:nvSpPr>
        <p:spPr>
          <a:xfrm>
            <a:off x="8828312" y="4638611"/>
            <a:ext cx="290648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nl-NL" dirty="0"/>
              <a:t>Source: Jacobs et al., 2012</a:t>
            </a:r>
          </a:p>
        </p:txBody>
      </p:sp>
      <p:sp>
        <p:nvSpPr>
          <p:cNvPr id="12" name="Pijl: rechts 11">
            <a:extLst>
              <a:ext uri="{FF2B5EF4-FFF2-40B4-BE49-F238E27FC236}">
                <a16:creationId xmlns:a16="http://schemas.microsoft.com/office/drawing/2014/main" id="{01BE0D9E-3D9E-022F-C545-FEB46023E4F7}"/>
              </a:ext>
            </a:extLst>
          </p:cNvPr>
          <p:cNvSpPr/>
          <p:nvPr/>
        </p:nvSpPr>
        <p:spPr>
          <a:xfrm>
            <a:off x="5400442" y="2408302"/>
            <a:ext cx="1491343" cy="555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4" name="Afbeelding 13" descr="Afbeelding met kaart&#10;&#10;Automatisch gegenereerde beschrijving">
            <a:extLst>
              <a:ext uri="{FF2B5EF4-FFF2-40B4-BE49-F238E27FC236}">
                <a16:creationId xmlns:a16="http://schemas.microsoft.com/office/drawing/2014/main" id="{935DF999-90C9-4F8D-1847-F076580B263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550"/>
          <a:stretch/>
        </p:blipFill>
        <p:spPr>
          <a:xfrm>
            <a:off x="548691" y="1293780"/>
            <a:ext cx="4556320" cy="3940123"/>
          </a:xfrm>
          <a:prstGeom prst="rect">
            <a:avLst/>
          </a:prstGeom>
        </p:spPr>
      </p:pic>
      <p:sp>
        <p:nvSpPr>
          <p:cNvPr id="15" name="Tekstvak 14">
            <a:extLst>
              <a:ext uri="{FF2B5EF4-FFF2-40B4-BE49-F238E27FC236}">
                <a16:creationId xmlns:a16="http://schemas.microsoft.com/office/drawing/2014/main" id="{7034E56E-63BB-9B7B-22E3-DA912E0536DD}"/>
              </a:ext>
            </a:extLst>
          </p:cNvPr>
          <p:cNvSpPr txBox="1"/>
          <p:nvPr/>
        </p:nvSpPr>
        <p:spPr>
          <a:xfrm>
            <a:off x="1117990" y="5233903"/>
            <a:ext cx="2460171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nl-NL" dirty="0"/>
              <a:t>Source: Smith et al., 2020</a:t>
            </a:r>
          </a:p>
        </p:txBody>
      </p:sp>
      <p:sp>
        <p:nvSpPr>
          <p:cNvPr id="16" name="Ovaal 15">
            <a:extLst>
              <a:ext uri="{FF2B5EF4-FFF2-40B4-BE49-F238E27FC236}">
                <a16:creationId xmlns:a16="http://schemas.microsoft.com/office/drawing/2014/main" id="{4C1ADD6A-778B-86B4-61B5-7BD1F0BD0668}"/>
              </a:ext>
            </a:extLst>
          </p:cNvPr>
          <p:cNvSpPr/>
          <p:nvPr/>
        </p:nvSpPr>
        <p:spPr>
          <a:xfrm>
            <a:off x="778303" y="3268055"/>
            <a:ext cx="1300868" cy="157374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noFill/>
            </a:endParaRPr>
          </a:p>
        </p:txBody>
      </p:sp>
      <p:sp>
        <p:nvSpPr>
          <p:cNvPr id="17" name="Titel 2">
            <a:extLst>
              <a:ext uri="{FF2B5EF4-FFF2-40B4-BE49-F238E27FC236}">
                <a16:creationId xmlns:a16="http://schemas.microsoft.com/office/drawing/2014/main" id="{23FAF2B2-708A-11CF-A1AA-FF84CF7B6F37}"/>
              </a:ext>
            </a:extLst>
          </p:cNvPr>
          <p:cNvSpPr txBox="1">
            <a:spLocks/>
          </p:cNvSpPr>
          <p:nvPr/>
        </p:nvSpPr>
        <p:spPr>
          <a:xfrm>
            <a:off x="1063575" y="438495"/>
            <a:ext cx="3615819" cy="1080000"/>
          </a:xfrm>
          <a:prstGeom prst="rect">
            <a:avLst/>
          </a:prstGeom>
        </p:spPr>
        <p:txBody>
          <a:bodyPr/>
          <a:lstStyle>
            <a:lvl1pPr algn="l" defTabSz="914126" rtl="0" eaLnBrk="1" latinLnBrk="0" hangingPunct="1">
              <a:spcBef>
                <a:spcPct val="0"/>
              </a:spcBef>
              <a:buNone/>
              <a:defRPr sz="2099" b="0" i="0" kern="1200">
                <a:solidFill>
                  <a:schemeClr val="tx1"/>
                </a:solidFill>
                <a:latin typeface="Merriweather Regular" panose="02060503050406030704" pitchFamily="18" charset="77"/>
                <a:ea typeface="+mj-ea"/>
                <a:cs typeface="+mj-cs"/>
              </a:defRPr>
            </a:lvl1pPr>
          </a:lstStyle>
          <a:p>
            <a:pPr lvl="0"/>
            <a:r>
              <a:rPr lang="nl-NL" sz="2300" b="1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Introduction</a:t>
            </a:r>
            <a:endParaRPr lang="nl-NL" sz="23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8" name="Tijdelijke aanduiding voor tekst 2">
            <a:extLst>
              <a:ext uri="{FF2B5EF4-FFF2-40B4-BE49-F238E27FC236}">
                <a16:creationId xmlns:a16="http://schemas.microsoft.com/office/drawing/2014/main" id="{0964AD6E-D29A-84EC-49C8-D9683E83A137}"/>
              </a:ext>
            </a:extLst>
          </p:cNvPr>
          <p:cNvSpPr txBox="1">
            <a:spLocks/>
          </p:cNvSpPr>
          <p:nvPr/>
        </p:nvSpPr>
        <p:spPr>
          <a:xfrm>
            <a:off x="2481204" y="5655273"/>
            <a:ext cx="7707823" cy="4200579"/>
          </a:xfrm>
          <a:prstGeom prst="rect">
            <a:avLst/>
          </a:prstGeom>
        </p:spPr>
        <p:txBody>
          <a:bodyPr/>
          <a:lstStyle>
            <a:lvl1pPr marL="0" indent="0" algn="l" defTabSz="914126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l" defTabSz="914126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269919" indent="-269919" algn="l" defTabSz="914126" rtl="0" eaLnBrk="1" latinLnBrk="0" hangingPunct="1">
              <a:lnSpc>
                <a:spcPct val="110000"/>
              </a:lnSpc>
              <a:spcBef>
                <a:spcPts val="2099"/>
              </a:spcBef>
              <a:buFont typeface="Verdana" pitchFamily="34" charset="0"/>
              <a:buChar char="•"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269919" indent="-269919" algn="l" defTabSz="914126" rtl="0" eaLnBrk="1" latinLnBrk="0" hangingPunct="1">
              <a:lnSpc>
                <a:spcPct val="110000"/>
              </a:lnSpc>
              <a:spcBef>
                <a:spcPts val="2099"/>
              </a:spcBef>
              <a:buFont typeface="Verdana" pitchFamily="34" charset="0"/>
              <a:buChar char="•"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809757" indent="-269919" algn="l" defTabSz="914126" rtl="0" eaLnBrk="1" latinLnBrk="0" hangingPunct="1">
              <a:lnSpc>
                <a:spcPct val="110000"/>
              </a:lnSpc>
              <a:spcBef>
                <a:spcPts val="0"/>
              </a:spcBef>
              <a:buFont typeface="Verdana" pitchFamily="34" charset="0"/>
              <a:buChar char="–"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3846" indent="-228531" algn="l" defTabSz="91412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08" indent="-228531" algn="l" defTabSz="91412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1" indent="-228531" algn="l" defTabSz="91412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1" algn="l" defTabSz="91412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endParaRPr lang="nl-NL" sz="20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lvl="0"/>
            <a:r>
              <a:rPr lang="nl-NL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High </a:t>
            </a:r>
            <a:r>
              <a:rPr lang="nl-NL" sz="20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melt</a:t>
            </a:r>
            <a:r>
              <a:rPr lang="nl-NL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is </a:t>
            </a:r>
            <a:r>
              <a:rPr lang="nl-NL" sz="20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related</a:t>
            </a:r>
            <a:r>
              <a:rPr lang="nl-NL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nl-NL" sz="20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to</a:t>
            </a:r>
            <a:r>
              <a:rPr lang="nl-NL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nl-NL" sz="20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the</a:t>
            </a:r>
            <a:r>
              <a:rPr lang="nl-NL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nl-NL" sz="20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presence</a:t>
            </a:r>
            <a:r>
              <a:rPr lang="nl-NL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of warm </a:t>
            </a:r>
            <a:r>
              <a:rPr lang="nl-NL" sz="20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Circumpolar</a:t>
            </a:r>
            <a:r>
              <a:rPr lang="nl-NL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nl-NL" sz="20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Deep</a:t>
            </a:r>
            <a:r>
              <a:rPr lang="nl-NL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Water (CDW) on </a:t>
            </a:r>
            <a:r>
              <a:rPr lang="nl-NL" sz="20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the</a:t>
            </a:r>
            <a:r>
              <a:rPr lang="nl-NL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nl-NL" sz="20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shelf</a:t>
            </a:r>
            <a:r>
              <a:rPr lang="nl-NL" sz="2000" b="1" dirty="0">
                <a:solidFill>
                  <a:srgbClr val="0070C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.</a:t>
            </a:r>
            <a:endParaRPr lang="nl-NL" sz="2000" dirty="0">
              <a:solidFill>
                <a:srgbClr val="0070C0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lvl="0"/>
            <a:endParaRPr lang="nl-NL" sz="2000" b="1" dirty="0">
              <a:solidFill>
                <a:srgbClr val="0070C0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lvl="0"/>
            <a:endParaRPr lang="nl-NL" sz="20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13033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7770BD5C-4DDF-1196-4AC7-F92F1688E2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92402" y="756983"/>
            <a:ext cx="12453441" cy="1004910"/>
          </a:xfrm>
        </p:spPr>
        <p:txBody>
          <a:bodyPr/>
          <a:lstStyle/>
          <a:p>
            <a:r>
              <a:rPr lang="nl-NL" b="1" dirty="0"/>
              <a:t>For </a:t>
            </a:r>
            <a:r>
              <a:rPr lang="nl-NL" b="1" dirty="0" err="1"/>
              <a:t>the</a:t>
            </a:r>
            <a:r>
              <a:rPr lang="nl-NL" b="1" dirty="0"/>
              <a:t> ensemble </a:t>
            </a:r>
            <a:r>
              <a:rPr lang="nl-NL" b="1" dirty="0" err="1"/>
              <a:t>mean</a:t>
            </a:r>
            <a:r>
              <a:rPr lang="nl-NL" b="1" dirty="0"/>
              <a:t>, </a:t>
            </a:r>
            <a:r>
              <a:rPr lang="nl-NL" b="1" dirty="0" err="1"/>
              <a:t>there</a:t>
            </a:r>
            <a:r>
              <a:rPr lang="nl-NL" b="1" dirty="0"/>
              <a:t> is </a:t>
            </a:r>
            <a:r>
              <a:rPr lang="nl-NL" b="1" dirty="0" err="1"/>
              <a:t>actually</a:t>
            </a:r>
            <a:r>
              <a:rPr lang="nl-NL" b="1" dirty="0"/>
              <a:t> a large </a:t>
            </a:r>
            <a:r>
              <a:rPr lang="nl-NL" b="1" dirty="0" err="1"/>
              <a:t>region</a:t>
            </a:r>
            <a:r>
              <a:rPr lang="nl-NL" b="1" dirty="0"/>
              <a:t> </a:t>
            </a:r>
            <a:r>
              <a:rPr lang="nl-NL" b="1" dirty="0" err="1"/>
              <a:t>that</a:t>
            </a:r>
            <a:r>
              <a:rPr lang="nl-NL" b="1" dirty="0"/>
              <a:t> </a:t>
            </a:r>
            <a:r>
              <a:rPr lang="nl-NL" b="1" dirty="0" err="1"/>
              <a:t>correlates</a:t>
            </a:r>
            <a:r>
              <a:rPr lang="nl-NL" b="1" dirty="0"/>
              <a:t> </a:t>
            </a:r>
            <a:r>
              <a:rPr lang="nl-NL" b="1" dirty="0" err="1"/>
              <a:t>with</a:t>
            </a:r>
            <a:r>
              <a:rPr lang="nl-NL" b="1" dirty="0"/>
              <a:t> </a:t>
            </a:r>
            <a:r>
              <a:rPr lang="nl-NL" b="1" dirty="0" err="1"/>
              <a:t>melt</a:t>
            </a:r>
            <a:r>
              <a:rPr lang="nl-NL" b="1" dirty="0"/>
              <a:t>.</a:t>
            </a:r>
          </a:p>
          <a:p>
            <a:endParaRPr lang="nl-NL" b="1" dirty="0">
              <a:solidFill>
                <a:srgbClr val="0070C0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F9372E7-4FEF-704D-60FE-1B548B5848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2403" y="130175"/>
            <a:ext cx="7557707" cy="1253617"/>
          </a:xfrm>
        </p:spPr>
        <p:txBody>
          <a:bodyPr/>
          <a:lstStyle/>
          <a:p>
            <a:r>
              <a:rPr lang="nl-NL" dirty="0" err="1"/>
              <a:t>Results</a:t>
            </a:r>
            <a:r>
              <a:rPr lang="nl-NL" dirty="0"/>
              <a:t>: </a:t>
            </a:r>
            <a:r>
              <a:rPr lang="nl-NL" dirty="0" err="1"/>
              <a:t>forcing</a:t>
            </a:r>
            <a:endParaRPr lang="nl-NL" dirty="0"/>
          </a:p>
        </p:txBody>
      </p:sp>
      <p:pic>
        <p:nvPicPr>
          <p:cNvPr id="7" name="Picture 8">
            <a:extLst>
              <a:ext uri="{FF2B5EF4-FFF2-40B4-BE49-F238E27FC236}">
                <a16:creationId xmlns:a16="http://schemas.microsoft.com/office/drawing/2014/main" id="{485F7136-CBE3-461B-217B-F2BEA8F48A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 bwMode="auto">
          <a:xfrm>
            <a:off x="664027" y="2174437"/>
            <a:ext cx="11794579" cy="4128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82901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 descr="Afbeelding met tekst, scherm, schermafbeelding&#10;&#10;Automatisch gegenereerde beschrijving">
            <a:extLst>
              <a:ext uri="{FF2B5EF4-FFF2-40B4-BE49-F238E27FC236}">
                <a16:creationId xmlns:a16="http://schemas.microsoft.com/office/drawing/2014/main" id="{095D2AFA-C7A2-0069-8ADD-1F9F4CFEBFC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571"/>
          <a:stretch/>
        </p:blipFill>
        <p:spPr>
          <a:xfrm>
            <a:off x="1344991" y="0"/>
            <a:ext cx="10159999" cy="3657599"/>
          </a:xfrm>
          <a:prstGeom prst="rect">
            <a:avLst/>
          </a:prstGeom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272FB418-3FB3-D1B8-422C-7DF906F0DC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2048" y="3651085"/>
            <a:ext cx="8807903" cy="3206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812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kstvak 2">
            <a:extLst>
              <a:ext uri="{FF2B5EF4-FFF2-40B4-BE49-F238E27FC236}">
                <a16:creationId xmlns:a16="http://schemas.microsoft.com/office/drawing/2014/main" id="{77BED795-7F81-763C-42A4-7BA32AC89194}"/>
              </a:ext>
            </a:extLst>
          </p:cNvPr>
          <p:cNvSpPr txBox="1"/>
          <p:nvPr/>
        </p:nvSpPr>
        <p:spPr>
          <a:xfrm>
            <a:off x="753433" y="1805344"/>
            <a:ext cx="3109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>
                <a:latin typeface="+mj-lt"/>
              </a:rPr>
              <a:t>Zonal</a:t>
            </a:r>
            <a:r>
              <a:rPr lang="nl-NL" dirty="0">
                <a:latin typeface="+mj-lt"/>
              </a:rPr>
              <a:t> Wind Stress (</a:t>
            </a:r>
            <a:r>
              <a:rPr lang="nl-NL" dirty="0" err="1">
                <a:latin typeface="+mj-lt"/>
              </a:rPr>
              <a:t>and</a:t>
            </a:r>
            <a:r>
              <a:rPr lang="nl-NL" dirty="0">
                <a:latin typeface="+mj-lt"/>
              </a:rPr>
              <a:t> </a:t>
            </a:r>
            <a:r>
              <a:rPr lang="nl-NL" dirty="0" err="1">
                <a:latin typeface="+mj-lt"/>
              </a:rPr>
              <a:t>curl</a:t>
            </a:r>
            <a:r>
              <a:rPr lang="nl-NL" dirty="0">
                <a:latin typeface="+mj-lt"/>
              </a:rPr>
              <a:t>)</a:t>
            </a: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F24A8BDF-0592-7317-FD78-18A6069D18B8}"/>
              </a:ext>
            </a:extLst>
          </p:cNvPr>
          <p:cNvSpPr txBox="1"/>
          <p:nvPr/>
        </p:nvSpPr>
        <p:spPr>
          <a:xfrm>
            <a:off x="721900" y="3094221"/>
            <a:ext cx="25868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>
                <a:latin typeface="+mj-lt"/>
              </a:rPr>
              <a:t>Shelf</a:t>
            </a:r>
            <a:r>
              <a:rPr lang="nl-NL" dirty="0">
                <a:latin typeface="+mj-lt"/>
              </a:rPr>
              <a:t> Break </a:t>
            </a:r>
            <a:r>
              <a:rPr lang="nl-NL" dirty="0" err="1">
                <a:latin typeface="+mj-lt"/>
              </a:rPr>
              <a:t>Undercurrent</a:t>
            </a:r>
            <a:endParaRPr lang="nl-NL" dirty="0">
              <a:latin typeface="+mj-lt"/>
            </a:endParaRP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E939792D-FBF4-977B-87B8-75FB24624E6E}"/>
              </a:ext>
            </a:extLst>
          </p:cNvPr>
          <p:cNvSpPr txBox="1"/>
          <p:nvPr/>
        </p:nvSpPr>
        <p:spPr>
          <a:xfrm>
            <a:off x="753433" y="4295089"/>
            <a:ext cx="2523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latin typeface="+mj-lt"/>
              </a:rPr>
              <a:t>Heat </a:t>
            </a:r>
            <a:r>
              <a:rPr lang="nl-NL" dirty="0" err="1">
                <a:latin typeface="+mj-lt"/>
              </a:rPr>
              <a:t>Advection</a:t>
            </a:r>
            <a:r>
              <a:rPr lang="nl-NL" dirty="0">
                <a:latin typeface="+mj-lt"/>
              </a:rPr>
              <a:t> on </a:t>
            </a:r>
            <a:r>
              <a:rPr lang="nl-NL" dirty="0" err="1">
                <a:latin typeface="+mj-lt"/>
              </a:rPr>
              <a:t>Shelf</a:t>
            </a:r>
            <a:endParaRPr lang="nl-NL" dirty="0">
              <a:latin typeface="+mj-lt"/>
            </a:endParaRP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6B3A7939-3F3A-1D5F-D0F9-E8578DF608A4}"/>
              </a:ext>
            </a:extLst>
          </p:cNvPr>
          <p:cNvSpPr txBox="1"/>
          <p:nvPr/>
        </p:nvSpPr>
        <p:spPr>
          <a:xfrm>
            <a:off x="1266529" y="5505366"/>
            <a:ext cx="1414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>
                <a:latin typeface="+mj-lt"/>
              </a:rPr>
              <a:t>Glacial</a:t>
            </a:r>
            <a:r>
              <a:rPr lang="nl-NL" dirty="0">
                <a:latin typeface="+mj-lt"/>
              </a:rPr>
              <a:t> </a:t>
            </a:r>
            <a:r>
              <a:rPr lang="nl-NL" dirty="0" err="1">
                <a:latin typeface="+mj-lt"/>
              </a:rPr>
              <a:t>Melt</a:t>
            </a:r>
            <a:endParaRPr lang="nl-NL" dirty="0">
              <a:latin typeface="+mj-lt"/>
            </a:endParaRPr>
          </a:p>
        </p:txBody>
      </p:sp>
      <p:sp>
        <p:nvSpPr>
          <p:cNvPr id="12" name="Pijl: omlaag 11">
            <a:extLst>
              <a:ext uri="{FF2B5EF4-FFF2-40B4-BE49-F238E27FC236}">
                <a16:creationId xmlns:a16="http://schemas.microsoft.com/office/drawing/2014/main" id="{44B1B9E4-E0D9-3267-31B4-E399564764A8}"/>
              </a:ext>
            </a:extLst>
          </p:cNvPr>
          <p:cNvSpPr/>
          <p:nvPr/>
        </p:nvSpPr>
        <p:spPr>
          <a:xfrm>
            <a:off x="1669774" y="4841518"/>
            <a:ext cx="433345" cy="646331"/>
          </a:xfrm>
          <a:prstGeom prst="down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atin typeface="+mj-lt"/>
            </a:endParaRPr>
          </a:p>
        </p:txBody>
      </p:sp>
      <p:sp>
        <p:nvSpPr>
          <p:cNvPr id="13" name="Tekstvak 12">
            <a:extLst>
              <a:ext uri="{FF2B5EF4-FFF2-40B4-BE49-F238E27FC236}">
                <a16:creationId xmlns:a16="http://schemas.microsoft.com/office/drawing/2014/main" id="{64513D4E-5FEC-7DF1-EDB9-D7DEB5890617}"/>
              </a:ext>
            </a:extLst>
          </p:cNvPr>
          <p:cNvSpPr txBox="1"/>
          <p:nvPr/>
        </p:nvSpPr>
        <p:spPr>
          <a:xfrm>
            <a:off x="754444" y="562634"/>
            <a:ext cx="2995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>
                <a:latin typeface="+mj-lt"/>
              </a:rPr>
              <a:t>Tropical</a:t>
            </a:r>
            <a:r>
              <a:rPr lang="nl-NL" dirty="0">
                <a:latin typeface="+mj-lt"/>
              </a:rPr>
              <a:t> </a:t>
            </a:r>
            <a:r>
              <a:rPr lang="nl-NL" dirty="0" err="1">
                <a:latin typeface="+mj-lt"/>
              </a:rPr>
              <a:t>variability</a:t>
            </a:r>
            <a:r>
              <a:rPr lang="nl-NL" dirty="0">
                <a:latin typeface="+mj-lt"/>
              </a:rPr>
              <a:t> (IPO)</a:t>
            </a:r>
          </a:p>
        </p:txBody>
      </p:sp>
      <p:sp>
        <p:nvSpPr>
          <p:cNvPr id="14" name="Pijl: omlaag 13">
            <a:extLst>
              <a:ext uri="{FF2B5EF4-FFF2-40B4-BE49-F238E27FC236}">
                <a16:creationId xmlns:a16="http://schemas.microsoft.com/office/drawing/2014/main" id="{F18F7EFF-8E60-75CE-75BE-DAA82B37AEAC}"/>
              </a:ext>
            </a:extLst>
          </p:cNvPr>
          <p:cNvSpPr/>
          <p:nvPr/>
        </p:nvSpPr>
        <p:spPr>
          <a:xfrm>
            <a:off x="1669773" y="3552101"/>
            <a:ext cx="433345" cy="646331"/>
          </a:xfrm>
          <a:prstGeom prst="down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atin typeface="+mj-lt"/>
            </a:endParaRPr>
          </a:p>
        </p:txBody>
      </p:sp>
      <p:sp>
        <p:nvSpPr>
          <p:cNvPr id="15" name="Pijl: omlaag 14">
            <a:extLst>
              <a:ext uri="{FF2B5EF4-FFF2-40B4-BE49-F238E27FC236}">
                <a16:creationId xmlns:a16="http://schemas.microsoft.com/office/drawing/2014/main" id="{8EE69337-4A40-587B-0CFC-917CDB74BF1E}"/>
              </a:ext>
            </a:extLst>
          </p:cNvPr>
          <p:cNvSpPr/>
          <p:nvPr/>
        </p:nvSpPr>
        <p:spPr>
          <a:xfrm>
            <a:off x="1669772" y="2447890"/>
            <a:ext cx="433345" cy="646331"/>
          </a:xfrm>
          <a:prstGeom prst="down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atin typeface="+mj-lt"/>
            </a:endParaRPr>
          </a:p>
        </p:txBody>
      </p:sp>
      <p:sp>
        <p:nvSpPr>
          <p:cNvPr id="16" name="Pijl: omlaag 15">
            <a:extLst>
              <a:ext uri="{FF2B5EF4-FFF2-40B4-BE49-F238E27FC236}">
                <a16:creationId xmlns:a16="http://schemas.microsoft.com/office/drawing/2014/main" id="{7F376A6A-4DC0-4412-00F0-478BF6E6EAC1}"/>
              </a:ext>
            </a:extLst>
          </p:cNvPr>
          <p:cNvSpPr/>
          <p:nvPr/>
        </p:nvSpPr>
        <p:spPr>
          <a:xfrm>
            <a:off x="1695241" y="1070465"/>
            <a:ext cx="433345" cy="646331"/>
          </a:xfrm>
          <a:prstGeom prst="down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atin typeface="+mj-lt"/>
            </a:endParaRPr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340DCBAD-0E20-BDD7-B38B-85BB3C3D5CBA}"/>
              </a:ext>
            </a:extLst>
          </p:cNvPr>
          <p:cNvSpPr/>
          <p:nvPr/>
        </p:nvSpPr>
        <p:spPr>
          <a:xfrm>
            <a:off x="520700" y="3094221"/>
            <a:ext cx="2788085" cy="2780477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9" name="Titel 1">
            <a:extLst>
              <a:ext uri="{FF2B5EF4-FFF2-40B4-BE49-F238E27FC236}">
                <a16:creationId xmlns:a16="http://schemas.microsoft.com/office/drawing/2014/main" id="{F45C88B4-09E0-DC05-82B6-DBE65954954E}"/>
              </a:ext>
            </a:extLst>
          </p:cNvPr>
          <p:cNvSpPr txBox="1">
            <a:spLocks/>
          </p:cNvSpPr>
          <p:nvPr/>
        </p:nvSpPr>
        <p:spPr>
          <a:xfrm>
            <a:off x="4225124" y="140013"/>
            <a:ext cx="7557707" cy="1253617"/>
          </a:xfrm>
        </p:spPr>
        <p:txBody>
          <a:bodyPr/>
          <a:lstStyle>
            <a:lvl1pPr algn="l" defTabSz="914126" rtl="0" eaLnBrk="1" latinLnBrk="0" hangingPunct="1">
              <a:spcBef>
                <a:spcPct val="0"/>
              </a:spcBef>
              <a:buNone/>
              <a:defRPr sz="2099" b="0" i="0" kern="1200">
                <a:solidFill>
                  <a:schemeClr val="tx1"/>
                </a:solidFill>
                <a:latin typeface="Merriweather Regular" panose="02060503050406030704" pitchFamily="18" charset="77"/>
                <a:ea typeface="+mj-ea"/>
                <a:cs typeface="+mj-cs"/>
              </a:defRPr>
            </a:lvl1pPr>
          </a:lstStyle>
          <a:p>
            <a:pPr lvl="0"/>
            <a:r>
              <a:rPr lang="nl-NL" sz="2400" b="1" dirty="0" err="1">
                <a:latin typeface="+mn-lt"/>
              </a:rPr>
              <a:t>Subconclusion</a:t>
            </a:r>
            <a:r>
              <a:rPr lang="nl-NL" sz="2400" b="1" dirty="0">
                <a:latin typeface="+mn-lt"/>
              </a:rPr>
              <a:t>: </a:t>
            </a:r>
            <a:r>
              <a:rPr lang="nl-NL" sz="2400" b="1" dirty="0" err="1">
                <a:latin typeface="+mn-lt"/>
              </a:rPr>
              <a:t>Atmospheric</a:t>
            </a:r>
            <a:r>
              <a:rPr lang="nl-NL" sz="2400" b="1" dirty="0">
                <a:latin typeface="+mn-lt"/>
              </a:rPr>
              <a:t> </a:t>
            </a:r>
            <a:r>
              <a:rPr lang="nl-NL" sz="2400" b="1" dirty="0" err="1">
                <a:latin typeface="+mn-lt"/>
              </a:rPr>
              <a:t>Patterns</a:t>
            </a:r>
            <a:br>
              <a:rPr lang="nl-NL" sz="2400" b="1" dirty="0">
                <a:latin typeface="+mn-lt"/>
              </a:rPr>
            </a:br>
            <a:endParaRPr lang="nl-NL" sz="2400" b="1" dirty="0">
              <a:latin typeface="+mn-lt"/>
            </a:endParaRPr>
          </a:p>
        </p:txBody>
      </p:sp>
      <p:sp>
        <p:nvSpPr>
          <p:cNvPr id="20" name="Tijdelijke aanduiding voor tekst 2">
            <a:extLst>
              <a:ext uri="{FF2B5EF4-FFF2-40B4-BE49-F238E27FC236}">
                <a16:creationId xmlns:a16="http://schemas.microsoft.com/office/drawing/2014/main" id="{15178019-078E-8B5E-1E94-287BA3EDD949}"/>
              </a:ext>
            </a:extLst>
          </p:cNvPr>
          <p:cNvSpPr txBox="1">
            <a:spLocks/>
          </p:cNvSpPr>
          <p:nvPr/>
        </p:nvSpPr>
        <p:spPr>
          <a:xfrm>
            <a:off x="4225124" y="931966"/>
            <a:ext cx="7557707" cy="3443316"/>
          </a:xfrm>
        </p:spPr>
        <p:txBody>
          <a:bodyPr/>
          <a:lstStyle>
            <a:defPPr lvl="0">
              <a:defRPr lang="nl-NL"/>
            </a:defPPr>
            <a:lvl1pPr marL="0" lvl="1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2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3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4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000" dirty="0" err="1">
                <a:latin typeface="+mj-lt"/>
              </a:rPr>
              <a:t>Melt</a:t>
            </a:r>
            <a:r>
              <a:rPr lang="nl-NL" sz="2000" dirty="0">
                <a:latin typeface="+mj-lt"/>
              </a:rPr>
              <a:t> does </a:t>
            </a:r>
            <a:r>
              <a:rPr lang="nl-NL" sz="2000" dirty="0" err="1">
                <a:latin typeface="+mj-lt"/>
              </a:rPr>
              <a:t>not</a:t>
            </a:r>
            <a:r>
              <a:rPr lang="nl-NL" sz="2000" dirty="0">
                <a:latin typeface="+mj-lt"/>
              </a:rPr>
              <a:t> </a:t>
            </a:r>
            <a:r>
              <a:rPr lang="nl-NL" sz="2000" dirty="0" err="1">
                <a:latin typeface="+mj-lt"/>
              </a:rPr>
              <a:t>correlate</a:t>
            </a:r>
            <a:r>
              <a:rPr lang="nl-NL" sz="2000" dirty="0">
                <a:latin typeface="+mj-lt"/>
              </a:rPr>
              <a:t> </a:t>
            </a:r>
            <a:r>
              <a:rPr lang="nl-NL" sz="2000" dirty="0" err="1">
                <a:latin typeface="+mj-lt"/>
              </a:rPr>
              <a:t>very</a:t>
            </a:r>
            <a:r>
              <a:rPr lang="nl-NL" sz="2000" dirty="0">
                <a:latin typeface="+mj-lt"/>
              </a:rPr>
              <a:t> </a:t>
            </a:r>
            <a:r>
              <a:rPr lang="nl-NL" sz="2000" dirty="0" err="1">
                <a:latin typeface="+mj-lt"/>
              </a:rPr>
              <a:t>strongly</a:t>
            </a:r>
            <a:r>
              <a:rPr lang="nl-NL" sz="2000" dirty="0">
                <a:latin typeface="+mj-lt"/>
              </a:rPr>
              <a:t> </a:t>
            </a:r>
            <a:r>
              <a:rPr lang="nl-NL" sz="2000" dirty="0" err="1">
                <a:latin typeface="+mj-lt"/>
              </a:rPr>
              <a:t>with</a:t>
            </a:r>
            <a:r>
              <a:rPr lang="nl-NL" sz="2000" dirty="0">
                <a:latin typeface="+mj-lt"/>
              </a:rPr>
              <a:t> </a:t>
            </a:r>
            <a:r>
              <a:rPr lang="nl-NL" sz="2000" dirty="0" err="1">
                <a:latin typeface="+mj-lt"/>
              </a:rPr>
              <a:t>the</a:t>
            </a:r>
            <a:r>
              <a:rPr lang="nl-NL" sz="2000" dirty="0">
                <a:latin typeface="+mj-lt"/>
              </a:rPr>
              <a:t> </a:t>
            </a:r>
            <a:r>
              <a:rPr lang="nl-NL" sz="2000" dirty="0" err="1">
                <a:latin typeface="+mj-lt"/>
              </a:rPr>
              <a:t>zonal</a:t>
            </a:r>
            <a:r>
              <a:rPr lang="nl-NL" sz="2000" dirty="0">
                <a:latin typeface="+mj-lt"/>
              </a:rPr>
              <a:t> wind </a:t>
            </a:r>
            <a:r>
              <a:rPr lang="nl-NL" sz="2000" dirty="0" err="1">
                <a:latin typeface="+mj-lt"/>
              </a:rPr>
              <a:t>velocity</a:t>
            </a:r>
            <a:r>
              <a:rPr lang="nl-NL" sz="2000" dirty="0">
                <a:latin typeface="+mj-lt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000" dirty="0">
                <a:latin typeface="+mj-lt"/>
              </a:rPr>
              <a:t>But </a:t>
            </a:r>
            <a:r>
              <a:rPr lang="nl-NL" sz="2000" dirty="0" err="1">
                <a:latin typeface="+mj-lt"/>
              </a:rPr>
              <a:t>correlations</a:t>
            </a:r>
            <a:r>
              <a:rPr lang="nl-NL" sz="2000" dirty="0">
                <a:latin typeface="+mj-lt"/>
              </a:rPr>
              <a:t> are </a:t>
            </a:r>
            <a:r>
              <a:rPr lang="nl-NL" sz="2000" dirty="0" err="1">
                <a:latin typeface="+mj-lt"/>
              </a:rPr>
              <a:t>much</a:t>
            </a:r>
            <a:r>
              <a:rPr lang="nl-NL" sz="2000" dirty="0">
                <a:latin typeface="+mj-lt"/>
              </a:rPr>
              <a:t> </a:t>
            </a:r>
            <a:r>
              <a:rPr lang="nl-NL" sz="2000" dirty="0" err="1">
                <a:latin typeface="+mj-lt"/>
              </a:rPr>
              <a:t>better</a:t>
            </a:r>
            <a:r>
              <a:rPr lang="nl-NL" sz="2000" dirty="0">
                <a:latin typeface="+mj-lt"/>
              </a:rPr>
              <a:t> in </a:t>
            </a:r>
            <a:r>
              <a:rPr lang="nl-NL" sz="2000" dirty="0" err="1">
                <a:latin typeface="+mj-lt"/>
              </a:rPr>
              <a:t>the</a:t>
            </a:r>
            <a:r>
              <a:rPr lang="nl-NL" sz="2000" dirty="0">
                <a:latin typeface="+mj-lt"/>
              </a:rPr>
              <a:t> ensemble </a:t>
            </a:r>
            <a:r>
              <a:rPr lang="nl-NL" sz="2000" dirty="0" err="1">
                <a:latin typeface="+mj-lt"/>
              </a:rPr>
              <a:t>mean</a:t>
            </a:r>
            <a:r>
              <a:rPr lang="nl-NL" sz="2000" dirty="0">
                <a:latin typeface="+mj-lt"/>
              </a:rPr>
              <a:t>: response </a:t>
            </a:r>
            <a:r>
              <a:rPr lang="nl-NL" sz="2000" dirty="0" err="1">
                <a:latin typeface="+mj-lt"/>
              </a:rPr>
              <a:t>might</a:t>
            </a:r>
            <a:r>
              <a:rPr lang="nl-NL" sz="2000" dirty="0">
                <a:latin typeface="+mj-lt"/>
              </a:rPr>
              <a:t> </a:t>
            </a:r>
            <a:r>
              <a:rPr lang="nl-NL" sz="2000" dirty="0" err="1">
                <a:latin typeface="+mj-lt"/>
              </a:rPr>
              <a:t>be</a:t>
            </a:r>
            <a:r>
              <a:rPr lang="nl-NL" sz="2000" dirty="0">
                <a:latin typeface="+mj-lt"/>
              </a:rPr>
              <a:t> </a:t>
            </a:r>
            <a:r>
              <a:rPr lang="nl-NL" sz="2000" dirty="0" err="1">
                <a:latin typeface="+mj-lt"/>
              </a:rPr>
              <a:t>obscured</a:t>
            </a:r>
            <a:r>
              <a:rPr lang="nl-NL" sz="2000" dirty="0">
                <a:latin typeface="+mj-lt"/>
              </a:rPr>
              <a:t> </a:t>
            </a:r>
            <a:r>
              <a:rPr lang="nl-NL" sz="2000" dirty="0" err="1">
                <a:latin typeface="+mj-lt"/>
              </a:rPr>
              <a:t>by</a:t>
            </a:r>
            <a:r>
              <a:rPr lang="nl-NL" sz="2000" dirty="0">
                <a:latin typeface="+mj-lt"/>
              </a:rPr>
              <a:t> </a:t>
            </a:r>
            <a:r>
              <a:rPr lang="nl-NL" sz="2000" dirty="0" err="1">
                <a:latin typeface="+mj-lt"/>
              </a:rPr>
              <a:t>internal</a:t>
            </a:r>
            <a:r>
              <a:rPr lang="nl-NL" sz="2000" dirty="0">
                <a:latin typeface="+mj-lt"/>
              </a:rPr>
              <a:t> </a:t>
            </a:r>
            <a:r>
              <a:rPr lang="nl-NL" sz="2000" dirty="0" err="1">
                <a:latin typeface="+mj-lt"/>
              </a:rPr>
              <a:t>variability</a:t>
            </a:r>
            <a:r>
              <a:rPr lang="nl-NL" sz="2000" dirty="0">
                <a:latin typeface="+mj-lt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000" dirty="0" err="1">
                <a:latin typeface="+mj-lt"/>
              </a:rPr>
              <a:t>Potentially</a:t>
            </a:r>
            <a:r>
              <a:rPr lang="nl-NL" sz="2000" dirty="0">
                <a:latin typeface="+mj-lt"/>
              </a:rPr>
              <a:t> </a:t>
            </a:r>
            <a:r>
              <a:rPr lang="nl-NL" sz="2000" dirty="0" err="1">
                <a:latin typeface="+mj-lt"/>
              </a:rPr>
              <a:t>surface</a:t>
            </a:r>
            <a:r>
              <a:rPr lang="nl-NL" sz="2000" dirty="0">
                <a:latin typeface="+mj-lt"/>
              </a:rPr>
              <a:t> stress </a:t>
            </a:r>
            <a:r>
              <a:rPr lang="nl-NL" sz="2000" dirty="0" err="1">
                <a:latin typeface="+mj-lt"/>
              </a:rPr>
              <a:t>curl</a:t>
            </a:r>
            <a:r>
              <a:rPr lang="nl-NL" sz="2000" dirty="0">
                <a:latin typeface="+mj-lt"/>
              </a:rPr>
              <a:t> </a:t>
            </a:r>
            <a:r>
              <a:rPr lang="nl-NL" sz="2000" dirty="0" err="1">
                <a:latin typeface="+mj-lt"/>
              </a:rPr>
              <a:t>could</a:t>
            </a:r>
            <a:r>
              <a:rPr lang="nl-NL" sz="2000" dirty="0">
                <a:latin typeface="+mj-lt"/>
              </a:rPr>
              <a:t> </a:t>
            </a:r>
            <a:r>
              <a:rPr lang="nl-NL" sz="2000" dirty="0" err="1">
                <a:latin typeface="+mj-lt"/>
              </a:rPr>
              <a:t>be</a:t>
            </a:r>
            <a:r>
              <a:rPr lang="nl-NL" sz="2000" dirty="0">
                <a:latin typeface="+mj-lt"/>
              </a:rPr>
              <a:t> </a:t>
            </a:r>
            <a:r>
              <a:rPr lang="nl-NL" sz="2000" dirty="0" err="1">
                <a:latin typeface="+mj-lt"/>
              </a:rPr>
              <a:t>the</a:t>
            </a:r>
            <a:r>
              <a:rPr lang="nl-NL" sz="2000" dirty="0">
                <a:latin typeface="+mj-lt"/>
              </a:rPr>
              <a:t> driver.</a:t>
            </a:r>
          </a:p>
        </p:txBody>
      </p:sp>
      <p:sp>
        <p:nvSpPr>
          <p:cNvPr id="11" name="Titel 10">
            <a:extLst>
              <a:ext uri="{FF2B5EF4-FFF2-40B4-BE49-F238E27FC236}">
                <a16:creationId xmlns:a16="http://schemas.microsoft.com/office/drawing/2014/main" id="{DB8C0079-9790-0E06-84C0-8CB6CE0F1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 dirty="0"/>
          </a:p>
        </p:txBody>
      </p:sp>
      <p:pic>
        <p:nvPicPr>
          <p:cNvPr id="17" name="Picture 4">
            <a:extLst>
              <a:ext uri="{FF2B5EF4-FFF2-40B4-BE49-F238E27FC236}">
                <a16:creationId xmlns:a16="http://schemas.microsoft.com/office/drawing/2014/main" id="{A76762EB-4642-EAF7-B08C-E4D88CCE08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61" t="-446" b="50746"/>
          <a:stretch/>
        </p:blipFill>
        <p:spPr bwMode="auto">
          <a:xfrm>
            <a:off x="3252189" y="2789037"/>
            <a:ext cx="9329529" cy="3020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68310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5DBF67F5-A7D7-0239-0940-2C5D1476C2C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42345" y="817736"/>
            <a:ext cx="7567081" cy="651835"/>
          </a:xfrm>
        </p:spPr>
        <p:txBody>
          <a:bodyPr/>
          <a:lstStyle/>
          <a:p>
            <a:pPr algn="ctr"/>
            <a:r>
              <a:rPr lang="nl-NL" sz="3200" dirty="0" err="1"/>
              <a:t>What</a:t>
            </a:r>
            <a:r>
              <a:rPr lang="nl-NL" sz="3200" dirty="0"/>
              <a:t> </a:t>
            </a:r>
            <a:r>
              <a:rPr lang="nl-NL" sz="3200" dirty="0" err="1"/>
              <a:t>about</a:t>
            </a:r>
            <a:r>
              <a:rPr lang="nl-NL" sz="3200" dirty="0"/>
              <a:t> </a:t>
            </a:r>
            <a:r>
              <a:rPr lang="nl-NL" sz="3200" dirty="0" err="1"/>
              <a:t>the</a:t>
            </a:r>
            <a:r>
              <a:rPr lang="nl-NL" sz="3200" dirty="0"/>
              <a:t> 1940s?</a:t>
            </a:r>
          </a:p>
        </p:txBody>
      </p:sp>
    </p:spTree>
    <p:extLst>
      <p:ext uri="{BB962C8B-B14F-4D97-AF65-F5344CB8AC3E}">
        <p14:creationId xmlns:p14="http://schemas.microsoft.com/office/powerpoint/2010/main" val="1410112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D0CD31C2-7403-5D93-2F73-78DE15B9D1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3908" y="0"/>
            <a:ext cx="5891314" cy="6858000"/>
          </a:xfrm>
          <a:prstGeom prst="rect">
            <a:avLst/>
          </a:prstGeom>
        </p:spPr>
      </p:pic>
      <p:sp>
        <p:nvSpPr>
          <p:cNvPr id="6" name="Ovaal 5">
            <a:extLst>
              <a:ext uri="{FF2B5EF4-FFF2-40B4-BE49-F238E27FC236}">
                <a16:creationId xmlns:a16="http://schemas.microsoft.com/office/drawing/2014/main" id="{4E8A5B5B-2141-00B8-112E-5A1AABDB76CC}"/>
              </a:ext>
            </a:extLst>
          </p:cNvPr>
          <p:cNvSpPr/>
          <p:nvPr/>
        </p:nvSpPr>
        <p:spPr>
          <a:xfrm>
            <a:off x="7321923" y="5354027"/>
            <a:ext cx="563120" cy="91469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noFill/>
            </a:endParaRPr>
          </a:p>
        </p:txBody>
      </p:sp>
      <p:sp>
        <p:nvSpPr>
          <p:cNvPr id="7" name="Ovaal 6">
            <a:extLst>
              <a:ext uri="{FF2B5EF4-FFF2-40B4-BE49-F238E27FC236}">
                <a16:creationId xmlns:a16="http://schemas.microsoft.com/office/drawing/2014/main" id="{276DF9B9-D22F-CAC1-300B-CAC49F61D8B1}"/>
              </a:ext>
            </a:extLst>
          </p:cNvPr>
          <p:cNvSpPr/>
          <p:nvPr/>
        </p:nvSpPr>
        <p:spPr>
          <a:xfrm>
            <a:off x="7321923" y="3266809"/>
            <a:ext cx="563120" cy="91469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noFill/>
            </a:endParaRPr>
          </a:p>
        </p:txBody>
      </p:sp>
      <p:sp>
        <p:nvSpPr>
          <p:cNvPr id="8" name="Ovaal 7">
            <a:extLst>
              <a:ext uri="{FF2B5EF4-FFF2-40B4-BE49-F238E27FC236}">
                <a16:creationId xmlns:a16="http://schemas.microsoft.com/office/drawing/2014/main" id="{991002C9-F89B-A2B9-1483-57813E2560CA}"/>
              </a:ext>
            </a:extLst>
          </p:cNvPr>
          <p:cNvSpPr/>
          <p:nvPr/>
        </p:nvSpPr>
        <p:spPr>
          <a:xfrm>
            <a:off x="7321923" y="956035"/>
            <a:ext cx="563120" cy="91469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noFill/>
            </a:endParaRPr>
          </a:p>
        </p:txBody>
      </p:sp>
      <p:sp>
        <p:nvSpPr>
          <p:cNvPr id="10" name="Tijdelijke aanduiding voor tekst 2">
            <a:extLst>
              <a:ext uri="{FF2B5EF4-FFF2-40B4-BE49-F238E27FC236}">
                <a16:creationId xmlns:a16="http://schemas.microsoft.com/office/drawing/2014/main" id="{328A0567-4ED2-4759-7950-E7B3F01F0B5E}"/>
              </a:ext>
            </a:extLst>
          </p:cNvPr>
          <p:cNvSpPr txBox="1">
            <a:spLocks/>
          </p:cNvSpPr>
          <p:nvPr/>
        </p:nvSpPr>
        <p:spPr>
          <a:xfrm>
            <a:off x="292403" y="1119867"/>
            <a:ext cx="2907997" cy="5241046"/>
          </a:xfrm>
          <a:prstGeom prst="rect">
            <a:avLst/>
          </a:prstGeom>
        </p:spPr>
        <p:txBody>
          <a:bodyPr/>
          <a:lstStyle>
            <a:lvl1pPr marL="0" indent="0" algn="l" defTabSz="914126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l" defTabSz="914126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269919" indent="-269919" algn="l" defTabSz="914126" rtl="0" eaLnBrk="1" latinLnBrk="0" hangingPunct="1">
              <a:lnSpc>
                <a:spcPct val="110000"/>
              </a:lnSpc>
              <a:spcBef>
                <a:spcPts val="2099"/>
              </a:spcBef>
              <a:buFont typeface="Verdana" pitchFamily="34" charset="0"/>
              <a:buChar char="•"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269919" indent="-269919" algn="l" defTabSz="914126" rtl="0" eaLnBrk="1" latinLnBrk="0" hangingPunct="1">
              <a:lnSpc>
                <a:spcPct val="110000"/>
              </a:lnSpc>
              <a:spcBef>
                <a:spcPts val="2099"/>
              </a:spcBef>
              <a:buFont typeface="Verdana" pitchFamily="34" charset="0"/>
              <a:buChar char="•"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809757" indent="-269919" algn="l" defTabSz="914126" rtl="0" eaLnBrk="1" latinLnBrk="0" hangingPunct="1">
              <a:lnSpc>
                <a:spcPct val="110000"/>
              </a:lnSpc>
              <a:spcBef>
                <a:spcPts val="0"/>
              </a:spcBef>
              <a:buFont typeface="Verdana" pitchFamily="34" charset="0"/>
              <a:buChar char="–"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3846" indent="-228531" algn="l" defTabSz="91412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08" indent="-228531" algn="l" defTabSz="91412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1" indent="-228531" algn="l" defTabSz="91412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1" algn="l" defTabSz="91412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nl-NL" sz="2000" b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1940s shows a strong wind response in </a:t>
            </a:r>
            <a:r>
              <a:rPr lang="nl-NL" sz="2000" b="1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the</a:t>
            </a:r>
            <a:r>
              <a:rPr lang="nl-NL" sz="2000" b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ensemble </a:t>
            </a:r>
            <a:r>
              <a:rPr lang="nl-NL" sz="2000" b="1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mean</a:t>
            </a:r>
            <a:r>
              <a:rPr lang="nl-NL" sz="2000" b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….</a:t>
            </a:r>
            <a:r>
              <a:rPr lang="nl-NL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endParaRPr lang="nl-NL" sz="2000" b="1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lvl="0"/>
            <a:endParaRPr lang="nl-NL" sz="2000" b="1" dirty="0">
              <a:solidFill>
                <a:srgbClr val="0070C0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lvl="0"/>
            <a:endParaRPr lang="nl-NL" sz="2000" b="1" dirty="0">
              <a:solidFill>
                <a:srgbClr val="0070C0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lvl="0"/>
            <a:endParaRPr lang="nl-NL" sz="2000" b="1" dirty="0">
              <a:solidFill>
                <a:srgbClr val="0070C0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lvl="0"/>
            <a:endParaRPr lang="nl-NL" sz="2000" b="1" dirty="0">
              <a:solidFill>
                <a:srgbClr val="0070C0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lvl="0"/>
            <a:endParaRPr lang="nl-NL" sz="2000" b="1" dirty="0">
              <a:solidFill>
                <a:srgbClr val="0070C0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lvl="0"/>
            <a:endParaRPr lang="nl-NL" sz="2000" b="1" dirty="0">
              <a:solidFill>
                <a:srgbClr val="0070C0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nl-NL" sz="2000" b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…but </a:t>
            </a:r>
            <a:r>
              <a:rPr lang="nl-NL" sz="2000" b="1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the</a:t>
            </a:r>
            <a:r>
              <a:rPr lang="nl-NL" sz="2000" b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nl-NL" sz="2000" b="1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melt</a:t>
            </a:r>
            <a:r>
              <a:rPr lang="nl-NL" sz="2000" b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response is </a:t>
            </a:r>
            <a:r>
              <a:rPr lang="nl-NL" sz="2000" b="1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much</a:t>
            </a:r>
            <a:r>
              <a:rPr lang="nl-NL" sz="2000" b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nl-NL" sz="2000" b="1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weaker</a:t>
            </a:r>
            <a:r>
              <a:rPr lang="nl-NL" sz="2000" b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.</a:t>
            </a:r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6559493C-E94E-CF51-DB67-CD39B5925751}"/>
              </a:ext>
            </a:extLst>
          </p:cNvPr>
          <p:cNvSpPr txBox="1">
            <a:spLocks/>
          </p:cNvSpPr>
          <p:nvPr/>
        </p:nvSpPr>
        <p:spPr>
          <a:xfrm>
            <a:off x="292403" y="93490"/>
            <a:ext cx="7557707" cy="1253617"/>
          </a:xfrm>
          <a:prstGeom prst="rect">
            <a:avLst/>
          </a:prstGeom>
        </p:spPr>
        <p:txBody>
          <a:bodyPr/>
          <a:lstStyle>
            <a:lvl1pPr algn="l" defTabSz="914126" rtl="0" eaLnBrk="1" latinLnBrk="0" hangingPunct="1">
              <a:spcBef>
                <a:spcPct val="0"/>
              </a:spcBef>
              <a:buNone/>
              <a:defRPr sz="2099" b="0" i="0" kern="1200">
                <a:solidFill>
                  <a:schemeClr val="tx1"/>
                </a:solidFill>
                <a:latin typeface="Merriweather Regular" panose="02060503050406030704" pitchFamily="18" charset="77"/>
                <a:ea typeface="+mj-ea"/>
                <a:cs typeface="+mj-cs"/>
              </a:defRPr>
            </a:lvl1pPr>
          </a:lstStyle>
          <a:p>
            <a:pPr lvl="0"/>
            <a:r>
              <a:rPr lang="nl-NL" sz="2300" b="1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Results</a:t>
            </a:r>
            <a:r>
              <a:rPr lang="nl-NL" sz="23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 </a:t>
            </a:r>
            <a:r>
              <a:rPr lang="nl-NL" sz="2300" b="1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forcing</a:t>
            </a:r>
            <a:endParaRPr lang="nl-NL" sz="23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" name="Rechthoek 8">
            <a:extLst>
              <a:ext uri="{FF2B5EF4-FFF2-40B4-BE49-F238E27FC236}">
                <a16:creationId xmlns:a16="http://schemas.microsoft.com/office/drawing/2014/main" id="{1F7012A9-E742-409F-34DA-C23AF8504D7E}"/>
              </a:ext>
            </a:extLst>
          </p:cNvPr>
          <p:cNvSpPr/>
          <p:nvPr/>
        </p:nvSpPr>
        <p:spPr>
          <a:xfrm>
            <a:off x="292403" y="2460171"/>
            <a:ext cx="11917435" cy="41583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87903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4F2B29B-037D-6A13-EB30-433332E7CED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 err="1"/>
              <a:t>Possible</a:t>
            </a:r>
            <a:r>
              <a:rPr lang="nl-NL" dirty="0"/>
              <a:t> </a:t>
            </a:r>
            <a:r>
              <a:rPr lang="nl-NL" dirty="0" err="1"/>
              <a:t>reasons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a </a:t>
            </a:r>
            <a:r>
              <a:rPr lang="nl-NL" dirty="0" err="1"/>
              <a:t>weak</a:t>
            </a:r>
            <a:r>
              <a:rPr lang="nl-NL" dirty="0"/>
              <a:t> 1940s response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B038BE7D-B59E-6078-CCC7-2D993275DC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b="1" dirty="0" err="1">
                <a:solidFill>
                  <a:srgbClr val="0070C0"/>
                </a:solidFill>
              </a:rPr>
              <a:t>Maybe</a:t>
            </a:r>
            <a:r>
              <a:rPr lang="nl-NL" b="1" dirty="0">
                <a:solidFill>
                  <a:srgbClr val="0070C0"/>
                </a:solidFill>
              </a:rPr>
              <a:t> </a:t>
            </a:r>
            <a:r>
              <a:rPr lang="nl-NL" b="1" dirty="0" err="1">
                <a:solidFill>
                  <a:srgbClr val="0070C0"/>
                </a:solidFill>
              </a:rPr>
              <a:t>the</a:t>
            </a:r>
            <a:r>
              <a:rPr lang="nl-NL" b="1" dirty="0">
                <a:solidFill>
                  <a:srgbClr val="0070C0"/>
                </a:solidFill>
              </a:rPr>
              <a:t> wind response </a:t>
            </a:r>
            <a:r>
              <a:rPr lang="nl-NL" b="1" dirty="0" err="1">
                <a:solidFill>
                  <a:srgbClr val="0070C0"/>
                </a:solidFill>
              </a:rPr>
              <a:t>to</a:t>
            </a:r>
            <a:r>
              <a:rPr lang="nl-NL" b="1" dirty="0">
                <a:solidFill>
                  <a:srgbClr val="0070C0"/>
                </a:solidFill>
              </a:rPr>
              <a:t> </a:t>
            </a:r>
            <a:r>
              <a:rPr lang="nl-NL" b="1" dirty="0" err="1">
                <a:solidFill>
                  <a:srgbClr val="0070C0"/>
                </a:solidFill>
              </a:rPr>
              <a:t>the</a:t>
            </a:r>
            <a:r>
              <a:rPr lang="nl-NL" b="1" dirty="0">
                <a:solidFill>
                  <a:srgbClr val="0070C0"/>
                </a:solidFill>
              </a:rPr>
              <a:t> 1940s ENSO event is </a:t>
            </a:r>
            <a:r>
              <a:rPr lang="nl-NL" b="1" dirty="0" err="1">
                <a:solidFill>
                  <a:srgbClr val="0070C0"/>
                </a:solidFill>
              </a:rPr>
              <a:t>not</a:t>
            </a:r>
            <a:r>
              <a:rPr lang="nl-NL" b="1" dirty="0">
                <a:solidFill>
                  <a:srgbClr val="0070C0"/>
                </a:solidFill>
              </a:rPr>
              <a:t> </a:t>
            </a:r>
            <a:r>
              <a:rPr lang="nl-NL" b="1" dirty="0" err="1">
                <a:solidFill>
                  <a:srgbClr val="0070C0"/>
                </a:solidFill>
              </a:rPr>
              <a:t>that</a:t>
            </a:r>
            <a:r>
              <a:rPr lang="nl-NL" b="1" dirty="0">
                <a:solidFill>
                  <a:srgbClr val="0070C0"/>
                </a:solidFill>
              </a:rPr>
              <a:t> strong?</a:t>
            </a:r>
          </a:p>
        </p:txBody>
      </p:sp>
    </p:spTree>
    <p:extLst>
      <p:ext uri="{BB962C8B-B14F-4D97-AF65-F5344CB8AC3E}">
        <p14:creationId xmlns:p14="http://schemas.microsoft.com/office/powerpoint/2010/main" val="19939290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4F3E35CE-349B-ECF3-FF0D-D33FB4B27B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60" t="7218" r="49233" b="50746"/>
          <a:stretch/>
        </p:blipFill>
        <p:spPr bwMode="auto">
          <a:xfrm>
            <a:off x="1212438" y="1200778"/>
            <a:ext cx="9767123" cy="5493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EE7CD85F-006B-2AE3-3901-79E5F6B7D4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73" t="580" r="31920" b="93840"/>
          <a:stretch/>
        </p:blipFill>
        <p:spPr bwMode="auto">
          <a:xfrm>
            <a:off x="193304" y="297265"/>
            <a:ext cx="9767123" cy="729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75835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61B3C2A7-417E-DEB0-9F0F-47EA0C5AE4A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2997435"/>
              </p:ext>
            </p:extLst>
          </p:nvPr>
        </p:nvGraphicFramePr>
        <p:xfrm>
          <a:off x="452565" y="1071020"/>
          <a:ext cx="11452616" cy="38238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afbeelding" r:id="rId2" imgW="7702560" imgH="2571840" progId="Paint.Picture">
                  <p:embed/>
                </p:oleObj>
              </mc:Choice>
              <mc:Fallback>
                <p:oleObj name="Bitmapafbeelding" r:id="rId2" imgW="7702560" imgH="257184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52565" y="1071020"/>
                        <a:ext cx="11452616" cy="382383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612984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C485F91A-334E-4722-874B-830FBB519A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500" t="9048" r="8125" b="6666"/>
          <a:stretch/>
        </p:blipFill>
        <p:spPr>
          <a:xfrm>
            <a:off x="952500" y="538843"/>
            <a:ext cx="10287000" cy="5780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59444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4F2B29B-037D-6A13-EB30-433332E7CED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 err="1"/>
              <a:t>Possible</a:t>
            </a:r>
            <a:r>
              <a:rPr lang="nl-NL" dirty="0"/>
              <a:t> </a:t>
            </a:r>
            <a:r>
              <a:rPr lang="nl-NL" dirty="0" err="1"/>
              <a:t>reasons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a </a:t>
            </a:r>
            <a:r>
              <a:rPr lang="nl-NL" dirty="0" err="1"/>
              <a:t>weak</a:t>
            </a:r>
            <a:r>
              <a:rPr lang="nl-NL" dirty="0"/>
              <a:t> 1940s response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B038BE7D-B59E-6078-CCC7-2D993275DC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 err="1"/>
              <a:t>Maybe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wind response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1940s ENSO event is </a:t>
            </a:r>
            <a:r>
              <a:rPr lang="nl-NL" dirty="0" err="1"/>
              <a:t>not</a:t>
            </a:r>
            <a:r>
              <a:rPr lang="nl-NL" dirty="0"/>
              <a:t> </a:t>
            </a:r>
            <a:r>
              <a:rPr lang="nl-NL" dirty="0" err="1"/>
              <a:t>that</a:t>
            </a:r>
            <a:r>
              <a:rPr lang="nl-NL" dirty="0"/>
              <a:t> strong?</a:t>
            </a:r>
          </a:p>
          <a:p>
            <a:r>
              <a:rPr lang="nl-NL" b="1" dirty="0" err="1">
                <a:solidFill>
                  <a:srgbClr val="0070C0"/>
                </a:solidFill>
              </a:rPr>
              <a:t>Maybe</a:t>
            </a:r>
            <a:r>
              <a:rPr lang="nl-NL" b="1" dirty="0">
                <a:solidFill>
                  <a:srgbClr val="0070C0"/>
                </a:solidFill>
              </a:rPr>
              <a:t> </a:t>
            </a:r>
            <a:r>
              <a:rPr lang="nl-NL" b="1" dirty="0" err="1">
                <a:solidFill>
                  <a:srgbClr val="0070C0"/>
                </a:solidFill>
              </a:rPr>
              <a:t>the</a:t>
            </a:r>
            <a:r>
              <a:rPr lang="nl-NL" b="1" dirty="0">
                <a:solidFill>
                  <a:srgbClr val="0070C0"/>
                </a:solidFill>
              </a:rPr>
              <a:t> </a:t>
            </a:r>
            <a:r>
              <a:rPr lang="nl-NL" b="1" dirty="0" err="1">
                <a:solidFill>
                  <a:srgbClr val="0070C0"/>
                </a:solidFill>
              </a:rPr>
              <a:t>connection</a:t>
            </a:r>
            <a:r>
              <a:rPr lang="nl-NL" b="1" dirty="0">
                <a:solidFill>
                  <a:srgbClr val="0070C0"/>
                </a:solidFill>
              </a:rPr>
              <a:t> </a:t>
            </a:r>
            <a:r>
              <a:rPr lang="nl-NL" b="1" dirty="0" err="1">
                <a:solidFill>
                  <a:srgbClr val="0070C0"/>
                </a:solidFill>
              </a:rPr>
              <a:t>between</a:t>
            </a:r>
            <a:r>
              <a:rPr lang="nl-NL" b="1" dirty="0">
                <a:solidFill>
                  <a:srgbClr val="0070C0"/>
                </a:solidFill>
              </a:rPr>
              <a:t> </a:t>
            </a:r>
            <a:r>
              <a:rPr lang="nl-NL" b="1" dirty="0" err="1">
                <a:solidFill>
                  <a:srgbClr val="0070C0"/>
                </a:solidFill>
              </a:rPr>
              <a:t>the</a:t>
            </a:r>
            <a:r>
              <a:rPr lang="nl-NL" b="1" dirty="0">
                <a:solidFill>
                  <a:srgbClr val="0070C0"/>
                </a:solidFill>
              </a:rPr>
              <a:t> wind </a:t>
            </a:r>
            <a:r>
              <a:rPr lang="nl-NL" b="1" dirty="0" err="1">
                <a:solidFill>
                  <a:srgbClr val="0070C0"/>
                </a:solidFill>
              </a:rPr>
              <a:t>and</a:t>
            </a:r>
            <a:r>
              <a:rPr lang="nl-NL" b="1" dirty="0">
                <a:solidFill>
                  <a:srgbClr val="0070C0"/>
                </a:solidFill>
              </a:rPr>
              <a:t> </a:t>
            </a:r>
            <a:r>
              <a:rPr lang="nl-NL" b="1" dirty="0" err="1">
                <a:solidFill>
                  <a:srgbClr val="0070C0"/>
                </a:solidFill>
              </a:rPr>
              <a:t>the</a:t>
            </a:r>
            <a:r>
              <a:rPr lang="nl-NL" b="1" dirty="0">
                <a:solidFill>
                  <a:srgbClr val="0070C0"/>
                </a:solidFill>
              </a:rPr>
              <a:t> flow is </a:t>
            </a:r>
            <a:r>
              <a:rPr lang="nl-NL" b="1" dirty="0" err="1">
                <a:solidFill>
                  <a:srgbClr val="0070C0"/>
                </a:solidFill>
              </a:rPr>
              <a:t>not</a:t>
            </a:r>
            <a:r>
              <a:rPr lang="nl-NL" b="1" dirty="0">
                <a:solidFill>
                  <a:srgbClr val="0070C0"/>
                </a:solidFill>
              </a:rPr>
              <a:t> direct </a:t>
            </a:r>
            <a:r>
              <a:rPr lang="nl-NL" b="1" dirty="0" err="1">
                <a:solidFill>
                  <a:srgbClr val="0070C0"/>
                </a:solidFill>
              </a:rPr>
              <a:t>and</a:t>
            </a:r>
            <a:r>
              <a:rPr lang="nl-NL" b="1" dirty="0">
                <a:solidFill>
                  <a:srgbClr val="0070C0"/>
                </a:solidFill>
              </a:rPr>
              <a:t> </a:t>
            </a:r>
            <a:r>
              <a:rPr lang="nl-NL" b="1" dirty="0" err="1">
                <a:solidFill>
                  <a:srgbClr val="0070C0"/>
                </a:solidFill>
              </a:rPr>
              <a:t>simple</a:t>
            </a:r>
            <a:r>
              <a:rPr lang="nl-NL" b="1" dirty="0">
                <a:solidFill>
                  <a:srgbClr val="0070C0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4819284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DEB712CF-A07E-C9F9-2697-34628244F9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937"/>
          <a:stretch/>
        </p:blipFill>
        <p:spPr>
          <a:xfrm>
            <a:off x="413543" y="1760469"/>
            <a:ext cx="11364914" cy="2514601"/>
          </a:xfrm>
          <a:prstGeom prst="rect">
            <a:avLst/>
          </a:prstGeom>
        </p:spPr>
      </p:pic>
      <p:sp>
        <p:nvSpPr>
          <p:cNvPr id="6" name="Tekstvak 5">
            <a:extLst>
              <a:ext uri="{FF2B5EF4-FFF2-40B4-BE49-F238E27FC236}">
                <a16:creationId xmlns:a16="http://schemas.microsoft.com/office/drawing/2014/main" id="{8D6E535C-DD99-8391-F2D1-86298673D469}"/>
              </a:ext>
            </a:extLst>
          </p:cNvPr>
          <p:cNvSpPr txBox="1"/>
          <p:nvPr/>
        </p:nvSpPr>
        <p:spPr>
          <a:xfrm>
            <a:off x="8884322" y="4310740"/>
            <a:ext cx="301534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nl-NL" dirty="0"/>
              <a:t>Source: </a:t>
            </a:r>
            <a:r>
              <a:rPr lang="nl-NL" dirty="0" err="1"/>
              <a:t>Dutrieux</a:t>
            </a:r>
            <a:r>
              <a:rPr lang="nl-NL" dirty="0"/>
              <a:t> et al., 2014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92E2BD0-C758-461D-D7A7-7D466F6AAE72}"/>
              </a:ext>
            </a:extLst>
          </p:cNvPr>
          <p:cNvSpPr txBox="1"/>
          <p:nvPr/>
        </p:nvSpPr>
        <p:spPr>
          <a:xfrm>
            <a:off x="2939142" y="1765325"/>
            <a:ext cx="1262743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nl-NL" dirty="0"/>
              <a:t>2009</a:t>
            </a: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58699802-89A8-D0F4-D6CE-DA4924B78A7B}"/>
              </a:ext>
            </a:extLst>
          </p:cNvPr>
          <p:cNvSpPr txBox="1"/>
          <p:nvPr/>
        </p:nvSpPr>
        <p:spPr>
          <a:xfrm>
            <a:off x="8643256" y="1724799"/>
            <a:ext cx="1262743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nl-NL" dirty="0"/>
              <a:t>2012</a:t>
            </a:r>
          </a:p>
        </p:txBody>
      </p:sp>
      <p:sp>
        <p:nvSpPr>
          <p:cNvPr id="11" name="Tijdelijke aanduiding voor tekst 2">
            <a:extLst>
              <a:ext uri="{FF2B5EF4-FFF2-40B4-BE49-F238E27FC236}">
                <a16:creationId xmlns:a16="http://schemas.microsoft.com/office/drawing/2014/main" id="{99AD1049-49FA-19F6-74F5-554EA3666887}"/>
              </a:ext>
            </a:extLst>
          </p:cNvPr>
          <p:cNvSpPr txBox="1">
            <a:spLocks/>
          </p:cNvSpPr>
          <p:nvPr/>
        </p:nvSpPr>
        <p:spPr>
          <a:xfrm>
            <a:off x="2939142" y="4719101"/>
            <a:ext cx="5181601" cy="1104755"/>
          </a:xfrm>
          <a:prstGeom prst="rect">
            <a:avLst/>
          </a:prstGeom>
        </p:spPr>
        <p:txBody>
          <a:bodyPr/>
          <a:lstStyle>
            <a:lvl1pPr marL="0" indent="0" algn="l" defTabSz="914126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l" defTabSz="914126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269919" indent="-269919" algn="l" defTabSz="914126" rtl="0" eaLnBrk="1" latinLnBrk="0" hangingPunct="1">
              <a:lnSpc>
                <a:spcPct val="110000"/>
              </a:lnSpc>
              <a:spcBef>
                <a:spcPts val="2099"/>
              </a:spcBef>
              <a:buFont typeface="Verdana" pitchFamily="34" charset="0"/>
              <a:buChar char="•"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269919" indent="-269919" algn="l" defTabSz="914126" rtl="0" eaLnBrk="1" latinLnBrk="0" hangingPunct="1">
              <a:lnSpc>
                <a:spcPct val="110000"/>
              </a:lnSpc>
              <a:spcBef>
                <a:spcPts val="2099"/>
              </a:spcBef>
              <a:buFont typeface="Verdana" pitchFamily="34" charset="0"/>
              <a:buChar char="•"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809757" indent="-269919" algn="l" defTabSz="914126" rtl="0" eaLnBrk="1" latinLnBrk="0" hangingPunct="1">
              <a:lnSpc>
                <a:spcPct val="110000"/>
              </a:lnSpc>
              <a:spcBef>
                <a:spcPts val="0"/>
              </a:spcBef>
              <a:buFont typeface="Verdana" pitchFamily="34" charset="0"/>
              <a:buChar char="–"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3846" indent="-228531" algn="l" defTabSz="91412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08" indent="-228531" algn="l" defTabSz="91412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1" indent="-228531" algn="l" defTabSz="91412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1" algn="l" defTabSz="91412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endParaRPr lang="nl-NL" sz="20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lvl="0"/>
            <a:r>
              <a:rPr lang="nl-NL" sz="20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There</a:t>
            </a:r>
            <a:r>
              <a:rPr lang="nl-NL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are </a:t>
            </a:r>
            <a:r>
              <a:rPr lang="nl-NL" sz="20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fluctuations</a:t>
            </a:r>
            <a:r>
              <a:rPr lang="nl-NL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in </a:t>
            </a:r>
            <a:r>
              <a:rPr lang="nl-NL" sz="20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amount</a:t>
            </a:r>
            <a:r>
              <a:rPr lang="nl-NL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of CDW on </a:t>
            </a:r>
            <a:r>
              <a:rPr lang="nl-NL" sz="20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the</a:t>
            </a:r>
            <a:r>
              <a:rPr lang="nl-NL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nl-NL" sz="20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shelf</a:t>
            </a:r>
            <a:r>
              <a:rPr lang="nl-NL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.</a:t>
            </a:r>
            <a:endParaRPr lang="nl-NL" sz="2000" dirty="0">
              <a:solidFill>
                <a:srgbClr val="0070C0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lvl="0"/>
            <a:endParaRPr lang="nl-NL" sz="2000" b="1" dirty="0">
              <a:solidFill>
                <a:srgbClr val="0070C0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lvl="0"/>
            <a:endParaRPr lang="nl-NL" sz="20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12" name="Titel 2">
            <a:extLst>
              <a:ext uri="{FF2B5EF4-FFF2-40B4-BE49-F238E27FC236}">
                <a16:creationId xmlns:a16="http://schemas.microsoft.com/office/drawing/2014/main" id="{D99AF67B-60EE-DA07-175C-749E8FE458C5}"/>
              </a:ext>
            </a:extLst>
          </p:cNvPr>
          <p:cNvSpPr txBox="1">
            <a:spLocks/>
          </p:cNvSpPr>
          <p:nvPr/>
        </p:nvSpPr>
        <p:spPr>
          <a:xfrm>
            <a:off x="446315" y="321989"/>
            <a:ext cx="3615819" cy="1080000"/>
          </a:xfrm>
          <a:prstGeom prst="rect">
            <a:avLst/>
          </a:prstGeom>
        </p:spPr>
        <p:txBody>
          <a:bodyPr/>
          <a:lstStyle>
            <a:lvl1pPr algn="l" defTabSz="914126" rtl="0" eaLnBrk="1" latinLnBrk="0" hangingPunct="1">
              <a:spcBef>
                <a:spcPct val="0"/>
              </a:spcBef>
              <a:buNone/>
              <a:defRPr sz="2099" b="0" i="0" kern="1200">
                <a:solidFill>
                  <a:schemeClr val="tx1"/>
                </a:solidFill>
                <a:latin typeface="Merriweather Regular" panose="02060503050406030704" pitchFamily="18" charset="77"/>
                <a:ea typeface="+mj-ea"/>
                <a:cs typeface="+mj-cs"/>
              </a:defRPr>
            </a:lvl1pPr>
          </a:lstStyle>
          <a:p>
            <a:pPr lvl="0"/>
            <a:r>
              <a:rPr lang="nl-NL" sz="2300" b="1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Introduction</a:t>
            </a:r>
            <a:endParaRPr lang="nl-NL" sz="23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961589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 descr="Afbeelding met tekst, scherm, schermafbeelding&#10;&#10;Automatisch gegenereerde beschrijving">
            <a:extLst>
              <a:ext uri="{FF2B5EF4-FFF2-40B4-BE49-F238E27FC236}">
                <a16:creationId xmlns:a16="http://schemas.microsoft.com/office/drawing/2014/main" id="{095D2AFA-C7A2-0069-8ADD-1F9F4CFEBFC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571"/>
          <a:stretch/>
        </p:blipFill>
        <p:spPr>
          <a:xfrm>
            <a:off x="1344991" y="0"/>
            <a:ext cx="10159999" cy="3657599"/>
          </a:xfrm>
          <a:prstGeom prst="rect">
            <a:avLst/>
          </a:prstGeom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272FB418-3FB3-D1B8-422C-7DF906F0DC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2048" y="3651085"/>
            <a:ext cx="8807903" cy="3206915"/>
          </a:xfrm>
          <a:prstGeom prst="rect">
            <a:avLst/>
          </a:prstGeom>
        </p:spPr>
      </p:pic>
      <p:sp>
        <p:nvSpPr>
          <p:cNvPr id="4" name="Ovaal 3">
            <a:extLst>
              <a:ext uri="{FF2B5EF4-FFF2-40B4-BE49-F238E27FC236}">
                <a16:creationId xmlns:a16="http://schemas.microsoft.com/office/drawing/2014/main" id="{E86339F3-C4DA-FEAF-69BF-F6BC40716EA6}"/>
              </a:ext>
            </a:extLst>
          </p:cNvPr>
          <p:cNvSpPr/>
          <p:nvPr/>
        </p:nvSpPr>
        <p:spPr>
          <a:xfrm>
            <a:off x="3914078" y="4984595"/>
            <a:ext cx="792331" cy="144283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324997490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4F2B29B-037D-6A13-EB30-433332E7CED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 err="1"/>
              <a:t>Possible</a:t>
            </a:r>
            <a:r>
              <a:rPr lang="nl-NL" dirty="0"/>
              <a:t> </a:t>
            </a:r>
            <a:r>
              <a:rPr lang="nl-NL" dirty="0" err="1"/>
              <a:t>reasons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a </a:t>
            </a:r>
            <a:r>
              <a:rPr lang="nl-NL" dirty="0" err="1"/>
              <a:t>weak</a:t>
            </a:r>
            <a:r>
              <a:rPr lang="nl-NL" dirty="0"/>
              <a:t> 1940s response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B038BE7D-B59E-6078-CCC7-2D993275DC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 err="1"/>
              <a:t>Maybe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wind response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1940s ENSO event is </a:t>
            </a:r>
            <a:r>
              <a:rPr lang="nl-NL" dirty="0" err="1"/>
              <a:t>not</a:t>
            </a:r>
            <a:r>
              <a:rPr lang="nl-NL" dirty="0"/>
              <a:t> </a:t>
            </a:r>
            <a:r>
              <a:rPr lang="nl-NL" dirty="0" err="1"/>
              <a:t>that</a:t>
            </a:r>
            <a:r>
              <a:rPr lang="nl-NL" dirty="0"/>
              <a:t> strong?</a:t>
            </a:r>
          </a:p>
          <a:p>
            <a:r>
              <a:rPr lang="nl-NL" dirty="0" err="1"/>
              <a:t>Maybe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connection</a:t>
            </a:r>
            <a:r>
              <a:rPr lang="nl-NL" dirty="0"/>
              <a:t> </a:t>
            </a:r>
            <a:r>
              <a:rPr lang="nl-NL" dirty="0" err="1"/>
              <a:t>between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wind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flow is </a:t>
            </a:r>
            <a:r>
              <a:rPr lang="nl-NL" dirty="0" err="1"/>
              <a:t>not</a:t>
            </a:r>
            <a:r>
              <a:rPr lang="nl-NL" dirty="0"/>
              <a:t> direct?</a:t>
            </a:r>
          </a:p>
          <a:p>
            <a:r>
              <a:rPr lang="nl-NL" b="1" dirty="0" err="1">
                <a:solidFill>
                  <a:srgbClr val="0070C0"/>
                </a:solidFill>
              </a:rPr>
              <a:t>Maybe</a:t>
            </a:r>
            <a:r>
              <a:rPr lang="nl-NL" b="1" dirty="0">
                <a:solidFill>
                  <a:srgbClr val="0070C0"/>
                </a:solidFill>
              </a:rPr>
              <a:t> </a:t>
            </a:r>
            <a:r>
              <a:rPr lang="nl-NL" b="1" dirty="0" err="1">
                <a:solidFill>
                  <a:srgbClr val="0070C0"/>
                </a:solidFill>
              </a:rPr>
              <a:t>other</a:t>
            </a:r>
            <a:r>
              <a:rPr lang="nl-NL" b="1" dirty="0">
                <a:solidFill>
                  <a:srgbClr val="0070C0"/>
                </a:solidFill>
              </a:rPr>
              <a:t> </a:t>
            </a:r>
            <a:r>
              <a:rPr lang="nl-NL" b="1" dirty="0" err="1">
                <a:solidFill>
                  <a:srgbClr val="0070C0"/>
                </a:solidFill>
              </a:rPr>
              <a:t>processes</a:t>
            </a:r>
            <a:r>
              <a:rPr lang="nl-NL" b="1" dirty="0">
                <a:solidFill>
                  <a:srgbClr val="0070C0"/>
                </a:solidFill>
              </a:rPr>
              <a:t> are </a:t>
            </a:r>
            <a:r>
              <a:rPr lang="nl-NL" b="1" dirty="0" err="1">
                <a:solidFill>
                  <a:srgbClr val="0070C0"/>
                </a:solidFill>
              </a:rPr>
              <a:t>influencing</a:t>
            </a:r>
            <a:r>
              <a:rPr lang="nl-NL" b="1" dirty="0">
                <a:solidFill>
                  <a:srgbClr val="0070C0"/>
                </a:solidFill>
              </a:rPr>
              <a:t> </a:t>
            </a:r>
            <a:r>
              <a:rPr lang="nl-NL" b="1" dirty="0" err="1">
                <a:solidFill>
                  <a:srgbClr val="0070C0"/>
                </a:solidFill>
              </a:rPr>
              <a:t>this</a:t>
            </a:r>
            <a:r>
              <a:rPr lang="nl-NL" b="1" dirty="0">
                <a:solidFill>
                  <a:srgbClr val="0070C0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27466440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DFA8A2D2-3E64-EBA4-EF4C-A29FBB2595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4172" y="6350"/>
            <a:ext cx="5827828" cy="6858000"/>
          </a:xfrm>
          <a:prstGeom prst="rect">
            <a:avLst/>
          </a:prstGeom>
        </p:spPr>
      </p:pic>
      <p:sp>
        <p:nvSpPr>
          <p:cNvPr id="4" name="Ovaal 3">
            <a:extLst>
              <a:ext uri="{FF2B5EF4-FFF2-40B4-BE49-F238E27FC236}">
                <a16:creationId xmlns:a16="http://schemas.microsoft.com/office/drawing/2014/main" id="{D04386DF-FEB5-03CC-076C-88F3E5E07B43}"/>
              </a:ext>
            </a:extLst>
          </p:cNvPr>
          <p:cNvSpPr/>
          <p:nvPr/>
        </p:nvSpPr>
        <p:spPr>
          <a:xfrm>
            <a:off x="7767435" y="3260184"/>
            <a:ext cx="563120" cy="91469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noFill/>
            </a:endParaRPr>
          </a:p>
        </p:txBody>
      </p:sp>
      <p:sp>
        <p:nvSpPr>
          <p:cNvPr id="5" name="Ovaal 4">
            <a:extLst>
              <a:ext uri="{FF2B5EF4-FFF2-40B4-BE49-F238E27FC236}">
                <a16:creationId xmlns:a16="http://schemas.microsoft.com/office/drawing/2014/main" id="{ECB08339-7EBA-3DF2-CADD-51C839A2322C}"/>
              </a:ext>
            </a:extLst>
          </p:cNvPr>
          <p:cNvSpPr/>
          <p:nvPr/>
        </p:nvSpPr>
        <p:spPr>
          <a:xfrm>
            <a:off x="7767435" y="5274514"/>
            <a:ext cx="563120" cy="91469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noFill/>
            </a:endParaRPr>
          </a:p>
        </p:txBody>
      </p:sp>
      <p:sp>
        <p:nvSpPr>
          <p:cNvPr id="6" name="Ovaal 5">
            <a:extLst>
              <a:ext uri="{FF2B5EF4-FFF2-40B4-BE49-F238E27FC236}">
                <a16:creationId xmlns:a16="http://schemas.microsoft.com/office/drawing/2014/main" id="{C5EC0093-9D51-3E0D-9641-AD4270712FE4}"/>
              </a:ext>
            </a:extLst>
          </p:cNvPr>
          <p:cNvSpPr/>
          <p:nvPr/>
        </p:nvSpPr>
        <p:spPr>
          <a:xfrm>
            <a:off x="7727678" y="1172744"/>
            <a:ext cx="563120" cy="91469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noFill/>
            </a:endParaRPr>
          </a:p>
        </p:txBody>
      </p:sp>
      <p:sp>
        <p:nvSpPr>
          <p:cNvPr id="7" name="Tijdelijke aanduiding voor tekst 2">
            <a:extLst>
              <a:ext uri="{FF2B5EF4-FFF2-40B4-BE49-F238E27FC236}">
                <a16:creationId xmlns:a16="http://schemas.microsoft.com/office/drawing/2014/main" id="{B8A48CE0-EC54-1816-C0E7-2ADF2BE86A4C}"/>
              </a:ext>
            </a:extLst>
          </p:cNvPr>
          <p:cNvSpPr txBox="1">
            <a:spLocks/>
          </p:cNvSpPr>
          <p:nvPr/>
        </p:nvSpPr>
        <p:spPr>
          <a:xfrm>
            <a:off x="292403" y="1119867"/>
            <a:ext cx="2907997" cy="5241046"/>
          </a:xfrm>
          <a:prstGeom prst="rect">
            <a:avLst/>
          </a:prstGeom>
        </p:spPr>
        <p:txBody>
          <a:bodyPr/>
          <a:lstStyle>
            <a:lvl1pPr marL="0" indent="0" algn="l" defTabSz="914126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l" defTabSz="914126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269919" indent="-269919" algn="l" defTabSz="914126" rtl="0" eaLnBrk="1" latinLnBrk="0" hangingPunct="1">
              <a:lnSpc>
                <a:spcPct val="110000"/>
              </a:lnSpc>
              <a:spcBef>
                <a:spcPts val="2099"/>
              </a:spcBef>
              <a:buFont typeface="Verdana" pitchFamily="34" charset="0"/>
              <a:buChar char="•"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269919" indent="-269919" algn="l" defTabSz="914126" rtl="0" eaLnBrk="1" latinLnBrk="0" hangingPunct="1">
              <a:lnSpc>
                <a:spcPct val="110000"/>
              </a:lnSpc>
              <a:spcBef>
                <a:spcPts val="2099"/>
              </a:spcBef>
              <a:buFont typeface="Verdana" pitchFamily="34" charset="0"/>
              <a:buChar char="•"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809757" indent="-269919" algn="l" defTabSz="914126" rtl="0" eaLnBrk="1" latinLnBrk="0" hangingPunct="1">
              <a:lnSpc>
                <a:spcPct val="110000"/>
              </a:lnSpc>
              <a:spcBef>
                <a:spcPts val="0"/>
              </a:spcBef>
              <a:buFont typeface="Verdana" pitchFamily="34" charset="0"/>
              <a:buChar char="–"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3846" indent="-228531" algn="l" defTabSz="91412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08" indent="-228531" algn="l" defTabSz="91412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1" indent="-228531" algn="l" defTabSz="91412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1" algn="l" defTabSz="91412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nl-NL" sz="2000" b="1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There</a:t>
            </a:r>
            <a:r>
              <a:rPr lang="nl-NL" sz="2000" b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are </a:t>
            </a:r>
            <a:r>
              <a:rPr lang="nl-NL" sz="2000" b="1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however</a:t>
            </a:r>
            <a:r>
              <a:rPr lang="nl-NL" sz="2000" b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nl-NL" sz="2000" b="1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individual</a:t>
            </a:r>
            <a:r>
              <a:rPr lang="nl-NL" sz="2000" b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members </a:t>
            </a:r>
            <a:r>
              <a:rPr lang="nl-NL" sz="2000" b="1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that</a:t>
            </a:r>
            <a:r>
              <a:rPr lang="nl-NL" sz="2000" b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do show a response.</a:t>
            </a:r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CFC3B8DC-7281-A608-D1D6-6C45D2F3451A}"/>
              </a:ext>
            </a:extLst>
          </p:cNvPr>
          <p:cNvSpPr txBox="1">
            <a:spLocks/>
          </p:cNvSpPr>
          <p:nvPr/>
        </p:nvSpPr>
        <p:spPr>
          <a:xfrm>
            <a:off x="292403" y="93490"/>
            <a:ext cx="7557707" cy="1253617"/>
          </a:xfrm>
          <a:prstGeom prst="rect">
            <a:avLst/>
          </a:prstGeom>
        </p:spPr>
        <p:txBody>
          <a:bodyPr/>
          <a:lstStyle>
            <a:lvl1pPr algn="l" defTabSz="914126" rtl="0" eaLnBrk="1" latinLnBrk="0" hangingPunct="1">
              <a:spcBef>
                <a:spcPct val="0"/>
              </a:spcBef>
              <a:buNone/>
              <a:defRPr sz="2099" b="0" i="0" kern="1200">
                <a:solidFill>
                  <a:schemeClr val="tx1"/>
                </a:solidFill>
                <a:latin typeface="Merriweather Regular" panose="02060503050406030704" pitchFamily="18" charset="77"/>
                <a:ea typeface="+mj-ea"/>
                <a:cs typeface="+mj-cs"/>
              </a:defRPr>
            </a:lvl1pPr>
          </a:lstStyle>
          <a:p>
            <a:pPr lvl="0"/>
            <a:r>
              <a:rPr lang="nl-NL" sz="2300" b="1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Results</a:t>
            </a:r>
            <a:r>
              <a:rPr lang="nl-NL" sz="23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 </a:t>
            </a:r>
            <a:r>
              <a:rPr lang="nl-NL" sz="2300" b="1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forcing</a:t>
            </a:r>
            <a:endParaRPr lang="nl-NL" sz="23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778171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67FC7677-4369-4477-B1B9-A2F64AC136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89" t="8254" r="5179" b="8095"/>
          <a:stretch/>
        </p:blipFill>
        <p:spPr>
          <a:xfrm>
            <a:off x="827314" y="1429472"/>
            <a:ext cx="10352314" cy="5428528"/>
          </a:xfrm>
          <a:prstGeom prst="rect">
            <a:avLst/>
          </a:prstGeom>
        </p:spPr>
      </p:pic>
      <p:sp>
        <p:nvSpPr>
          <p:cNvPr id="4" name="Tekstvak 3">
            <a:extLst>
              <a:ext uri="{FF2B5EF4-FFF2-40B4-BE49-F238E27FC236}">
                <a16:creationId xmlns:a16="http://schemas.microsoft.com/office/drawing/2014/main" id="{D4AB6250-E07B-4A48-8814-DD0F6D7CC69F}"/>
              </a:ext>
            </a:extLst>
          </p:cNvPr>
          <p:cNvSpPr txBox="1"/>
          <p:nvPr/>
        </p:nvSpPr>
        <p:spPr>
          <a:xfrm>
            <a:off x="2764971" y="206831"/>
            <a:ext cx="6662057" cy="861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nl-NL" sz="2800" b="1" dirty="0" err="1"/>
              <a:t>What</a:t>
            </a:r>
            <a:r>
              <a:rPr lang="nl-NL" sz="2800" b="1" dirty="0"/>
              <a:t> do </a:t>
            </a:r>
            <a:r>
              <a:rPr lang="nl-NL" sz="2800" b="1" dirty="0" err="1"/>
              <a:t>they</a:t>
            </a:r>
            <a:r>
              <a:rPr lang="nl-NL" sz="2800" b="1" dirty="0"/>
              <a:t> have in common?</a:t>
            </a:r>
          </a:p>
          <a:p>
            <a:pPr algn="ctr"/>
            <a:r>
              <a:rPr lang="nl-NL" sz="2800" b="1" dirty="0" err="1"/>
              <a:t>Convection</a:t>
            </a:r>
            <a:r>
              <a:rPr lang="nl-NL" sz="2800" b="1" dirty="0"/>
              <a:t>?</a:t>
            </a:r>
          </a:p>
        </p:txBody>
      </p:sp>
      <p:sp>
        <p:nvSpPr>
          <p:cNvPr id="9" name="Ovaal 8">
            <a:extLst>
              <a:ext uri="{FF2B5EF4-FFF2-40B4-BE49-F238E27FC236}">
                <a16:creationId xmlns:a16="http://schemas.microsoft.com/office/drawing/2014/main" id="{220A76C1-1335-42B1-AAEE-C577BCBE7287}"/>
              </a:ext>
            </a:extLst>
          </p:cNvPr>
          <p:cNvSpPr/>
          <p:nvPr/>
        </p:nvSpPr>
        <p:spPr>
          <a:xfrm>
            <a:off x="2656114" y="2090057"/>
            <a:ext cx="1447800" cy="123008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0" name="Ovaal 9">
            <a:extLst>
              <a:ext uri="{FF2B5EF4-FFF2-40B4-BE49-F238E27FC236}">
                <a16:creationId xmlns:a16="http://schemas.microsoft.com/office/drawing/2014/main" id="{0D5E3ED1-99B8-4A5C-BE40-F4EDCBCEB530}"/>
              </a:ext>
            </a:extLst>
          </p:cNvPr>
          <p:cNvSpPr/>
          <p:nvPr/>
        </p:nvSpPr>
        <p:spPr>
          <a:xfrm>
            <a:off x="2862943" y="3722914"/>
            <a:ext cx="1447800" cy="123008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1" name="Ovaal 10">
            <a:extLst>
              <a:ext uri="{FF2B5EF4-FFF2-40B4-BE49-F238E27FC236}">
                <a16:creationId xmlns:a16="http://schemas.microsoft.com/office/drawing/2014/main" id="{2316BF36-FD0E-45FA-A046-B0F3EA3C781D}"/>
              </a:ext>
            </a:extLst>
          </p:cNvPr>
          <p:cNvSpPr/>
          <p:nvPr/>
        </p:nvSpPr>
        <p:spPr>
          <a:xfrm>
            <a:off x="3037114" y="5312227"/>
            <a:ext cx="1447800" cy="123008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9580182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tekst 2">
            <a:extLst>
              <a:ext uri="{FF2B5EF4-FFF2-40B4-BE49-F238E27FC236}">
                <a16:creationId xmlns:a16="http://schemas.microsoft.com/office/drawing/2014/main" id="{213B3FD9-2642-22F9-5725-88E66EF390C1}"/>
              </a:ext>
            </a:extLst>
          </p:cNvPr>
          <p:cNvSpPr txBox="1">
            <a:spLocks/>
          </p:cNvSpPr>
          <p:nvPr/>
        </p:nvSpPr>
        <p:spPr>
          <a:xfrm>
            <a:off x="292403" y="1119867"/>
            <a:ext cx="10745711" cy="5241046"/>
          </a:xfrm>
          <a:prstGeom prst="rect">
            <a:avLst/>
          </a:prstGeom>
        </p:spPr>
        <p:txBody>
          <a:bodyPr/>
          <a:lstStyle>
            <a:lvl1pPr marL="0" indent="0" algn="l" defTabSz="914126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l" defTabSz="914126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269919" indent="-269919" algn="l" defTabSz="914126" rtl="0" eaLnBrk="1" latinLnBrk="0" hangingPunct="1">
              <a:lnSpc>
                <a:spcPct val="110000"/>
              </a:lnSpc>
              <a:spcBef>
                <a:spcPts val="2099"/>
              </a:spcBef>
              <a:buFont typeface="Verdana" pitchFamily="34" charset="0"/>
              <a:buChar char="•"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269919" indent="-269919" algn="l" defTabSz="914126" rtl="0" eaLnBrk="1" latinLnBrk="0" hangingPunct="1">
              <a:lnSpc>
                <a:spcPct val="110000"/>
              </a:lnSpc>
              <a:spcBef>
                <a:spcPts val="2099"/>
              </a:spcBef>
              <a:buFont typeface="Verdana" pitchFamily="34" charset="0"/>
              <a:buChar char="•"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809757" indent="-269919" algn="l" defTabSz="914126" rtl="0" eaLnBrk="1" latinLnBrk="0" hangingPunct="1">
              <a:lnSpc>
                <a:spcPct val="110000"/>
              </a:lnSpc>
              <a:spcBef>
                <a:spcPts val="0"/>
              </a:spcBef>
              <a:buFont typeface="Verdana" pitchFamily="34" charset="0"/>
              <a:buChar char="–"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3846" indent="-228531" algn="l" defTabSz="91412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08" indent="-228531" algn="l" defTabSz="91412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1" indent="-228531" algn="l" defTabSz="91412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1" algn="l" defTabSz="91412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nl-NL" sz="2000" b="1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Buoyancy</a:t>
            </a:r>
            <a:r>
              <a:rPr lang="nl-NL" sz="2000" b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nl-NL" sz="2000" b="1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forcing</a:t>
            </a:r>
            <a:r>
              <a:rPr lang="nl-NL" sz="2000" b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: </a:t>
            </a:r>
            <a:r>
              <a:rPr lang="nl-NL" sz="2000" b="1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coastal</a:t>
            </a:r>
            <a:r>
              <a:rPr lang="nl-NL" sz="2000" b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nl-NL" sz="2000" b="1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processes</a:t>
            </a:r>
            <a:r>
              <a:rPr lang="nl-NL" sz="2000" b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nl-NL" sz="2000" b="1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could</a:t>
            </a:r>
            <a:r>
              <a:rPr lang="nl-NL" sz="2000" b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nl-NL" sz="2000" b="1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play</a:t>
            </a:r>
            <a:r>
              <a:rPr lang="nl-NL" sz="2000" b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a </a:t>
            </a:r>
            <a:r>
              <a:rPr lang="nl-NL" sz="2000" b="1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role</a:t>
            </a:r>
            <a:r>
              <a:rPr lang="nl-NL" sz="2000" b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…</a:t>
            </a:r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A794ECAB-F6B3-69D5-A185-4E7F33CE8777}"/>
              </a:ext>
            </a:extLst>
          </p:cNvPr>
          <p:cNvSpPr txBox="1">
            <a:spLocks/>
          </p:cNvSpPr>
          <p:nvPr/>
        </p:nvSpPr>
        <p:spPr>
          <a:xfrm>
            <a:off x="292403" y="93490"/>
            <a:ext cx="7557707" cy="1253617"/>
          </a:xfrm>
          <a:prstGeom prst="rect">
            <a:avLst/>
          </a:prstGeom>
        </p:spPr>
        <p:txBody>
          <a:bodyPr/>
          <a:lstStyle>
            <a:lvl1pPr algn="l" defTabSz="914126" rtl="0" eaLnBrk="1" latinLnBrk="0" hangingPunct="1">
              <a:spcBef>
                <a:spcPct val="0"/>
              </a:spcBef>
              <a:buNone/>
              <a:defRPr sz="2099" b="0" i="0" kern="1200">
                <a:solidFill>
                  <a:schemeClr val="tx1"/>
                </a:solidFill>
                <a:latin typeface="Merriweather Regular" panose="02060503050406030704" pitchFamily="18" charset="77"/>
                <a:ea typeface="+mj-ea"/>
                <a:cs typeface="+mj-cs"/>
              </a:defRPr>
            </a:lvl1pPr>
          </a:lstStyle>
          <a:p>
            <a:pPr lvl="0"/>
            <a:r>
              <a:rPr lang="nl-NL" sz="2300" b="1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Results</a:t>
            </a:r>
            <a:r>
              <a:rPr lang="nl-NL" sz="23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 </a:t>
            </a:r>
            <a:r>
              <a:rPr lang="nl-NL" sz="2300" b="1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forcing</a:t>
            </a:r>
            <a:endParaRPr lang="nl-NL" sz="23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A0F2C1B7-46E3-6125-717F-8D73EFC980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095"/>
          <a:stretch/>
        </p:blipFill>
        <p:spPr bwMode="auto">
          <a:xfrm>
            <a:off x="59344" y="2373484"/>
            <a:ext cx="12073311" cy="4386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121011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95553F-B831-8BFE-4348-5C9911570A2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 err="1"/>
              <a:t>Conclusions</a:t>
            </a:r>
            <a:endParaRPr lang="nl-NL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A140BBDA-49B7-F049-4E41-B7302300EAC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dirty="0"/>
              <a:t>Strong </a:t>
            </a:r>
            <a:r>
              <a:rPr lang="nl-NL" dirty="0" err="1"/>
              <a:t>connection</a:t>
            </a:r>
            <a:r>
              <a:rPr lang="nl-NL" dirty="0"/>
              <a:t> </a:t>
            </a:r>
            <a:r>
              <a:rPr lang="nl-NL" dirty="0" err="1"/>
              <a:t>between</a:t>
            </a:r>
            <a:r>
              <a:rPr lang="nl-NL" dirty="0"/>
              <a:t> flow in </a:t>
            </a:r>
            <a:r>
              <a:rPr lang="nl-NL" dirty="0" err="1"/>
              <a:t>troughs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melt</a:t>
            </a:r>
            <a:endParaRPr lang="nl-NL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dirty="0"/>
              <a:t>Connection of </a:t>
            </a:r>
            <a:r>
              <a:rPr lang="nl-NL" dirty="0" err="1"/>
              <a:t>melt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zonal</a:t>
            </a:r>
            <a:r>
              <a:rPr lang="nl-NL" dirty="0"/>
              <a:t> wind,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thus</a:t>
            </a:r>
            <a:r>
              <a:rPr lang="nl-NL" dirty="0"/>
              <a:t> IPO, </a:t>
            </a:r>
            <a:r>
              <a:rPr lang="nl-NL" dirty="0" err="1"/>
              <a:t>weaker</a:t>
            </a:r>
            <a:r>
              <a:rPr lang="nl-NL" dirty="0"/>
              <a:t> </a:t>
            </a:r>
            <a:r>
              <a:rPr lang="nl-NL" dirty="0" err="1"/>
              <a:t>than</a:t>
            </a:r>
            <a:r>
              <a:rPr lang="nl-NL" dirty="0"/>
              <a:t> </a:t>
            </a:r>
            <a:r>
              <a:rPr lang="nl-NL" dirty="0" err="1"/>
              <a:t>expected</a:t>
            </a:r>
            <a:r>
              <a:rPr lang="nl-NL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dirty="0" err="1"/>
              <a:t>However</a:t>
            </a:r>
            <a:r>
              <a:rPr lang="nl-NL" dirty="0"/>
              <a:t>, </a:t>
            </a:r>
            <a:r>
              <a:rPr lang="nl-NL" dirty="0" err="1"/>
              <a:t>it</a:t>
            </a:r>
            <a:r>
              <a:rPr lang="nl-NL" dirty="0"/>
              <a:t> is </a:t>
            </a:r>
            <a:r>
              <a:rPr lang="nl-NL" dirty="0" err="1"/>
              <a:t>stronger</a:t>
            </a:r>
            <a:r>
              <a:rPr lang="nl-NL" dirty="0"/>
              <a:t> in </a:t>
            </a:r>
            <a:r>
              <a:rPr lang="nl-NL" dirty="0" err="1"/>
              <a:t>the</a:t>
            </a:r>
            <a:r>
              <a:rPr lang="nl-NL" dirty="0"/>
              <a:t> ensemble </a:t>
            </a:r>
            <a:r>
              <a:rPr lang="nl-NL" dirty="0" err="1"/>
              <a:t>mean</a:t>
            </a:r>
            <a:r>
              <a:rPr lang="nl-NL" dirty="0"/>
              <a:t>, </a:t>
            </a:r>
            <a:r>
              <a:rPr lang="nl-NL" dirty="0" err="1"/>
              <a:t>suggesting</a:t>
            </a:r>
            <a:r>
              <a:rPr lang="nl-NL" dirty="0"/>
              <a:t> </a:t>
            </a:r>
            <a:r>
              <a:rPr lang="nl-NL" dirty="0" err="1"/>
              <a:t>that</a:t>
            </a:r>
            <a:r>
              <a:rPr lang="nl-NL" dirty="0"/>
              <a:t> </a:t>
            </a:r>
            <a:r>
              <a:rPr lang="nl-NL" dirty="0" err="1"/>
              <a:t>internal</a:t>
            </a:r>
            <a:r>
              <a:rPr lang="nl-NL" dirty="0"/>
              <a:t> </a:t>
            </a:r>
            <a:r>
              <a:rPr lang="nl-NL" dirty="0" err="1"/>
              <a:t>variability</a:t>
            </a:r>
            <a:r>
              <a:rPr lang="nl-NL" dirty="0"/>
              <a:t> </a:t>
            </a:r>
            <a:r>
              <a:rPr lang="nl-NL" dirty="0" err="1"/>
              <a:t>influence</a:t>
            </a:r>
            <a:r>
              <a:rPr lang="nl-NL" dirty="0"/>
              <a:t> </a:t>
            </a:r>
            <a:r>
              <a:rPr lang="nl-NL" dirty="0" err="1"/>
              <a:t>this</a:t>
            </a:r>
            <a:r>
              <a:rPr lang="nl-NL" dirty="0"/>
              <a:t> wind-flow </a:t>
            </a:r>
            <a:r>
              <a:rPr lang="nl-NL" dirty="0" err="1"/>
              <a:t>connection</a:t>
            </a:r>
            <a:r>
              <a:rPr lang="nl-NL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dirty="0"/>
              <a:t>The </a:t>
            </a:r>
            <a:r>
              <a:rPr lang="nl-NL" dirty="0" err="1"/>
              <a:t>weak</a:t>
            </a:r>
            <a:r>
              <a:rPr lang="nl-NL" dirty="0"/>
              <a:t> response in </a:t>
            </a:r>
            <a:r>
              <a:rPr lang="nl-NL" dirty="0" err="1"/>
              <a:t>the</a:t>
            </a:r>
            <a:r>
              <a:rPr lang="nl-NL" dirty="0"/>
              <a:t> 1940s </a:t>
            </a:r>
            <a:r>
              <a:rPr lang="nl-NL" dirty="0" err="1"/>
              <a:t>could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</a:t>
            </a:r>
            <a:r>
              <a:rPr lang="nl-NL" dirty="0" err="1"/>
              <a:t>caused</a:t>
            </a:r>
            <a:r>
              <a:rPr lang="nl-NL" dirty="0"/>
              <a:t> </a:t>
            </a:r>
            <a:r>
              <a:rPr lang="nl-NL" dirty="0" err="1"/>
              <a:t>by</a:t>
            </a:r>
            <a:r>
              <a:rPr lang="nl-NL" dirty="0"/>
              <a:t>:</a:t>
            </a:r>
            <a:br>
              <a:rPr lang="nl-NL" dirty="0"/>
            </a:br>
            <a:r>
              <a:rPr lang="nl-NL" dirty="0"/>
              <a:t>- Response in wind was </a:t>
            </a:r>
            <a:r>
              <a:rPr lang="nl-NL" dirty="0" err="1"/>
              <a:t>maybe</a:t>
            </a:r>
            <a:r>
              <a:rPr lang="nl-NL" dirty="0"/>
              <a:t> </a:t>
            </a:r>
            <a:r>
              <a:rPr lang="nl-NL" dirty="0" err="1"/>
              <a:t>not</a:t>
            </a:r>
            <a:r>
              <a:rPr lang="nl-NL" dirty="0"/>
              <a:t> </a:t>
            </a:r>
            <a:r>
              <a:rPr lang="nl-NL" dirty="0" err="1"/>
              <a:t>that</a:t>
            </a:r>
            <a:r>
              <a:rPr lang="nl-NL" dirty="0"/>
              <a:t> strong?</a:t>
            </a:r>
            <a:br>
              <a:rPr lang="nl-NL" dirty="0"/>
            </a:br>
            <a:r>
              <a:rPr lang="nl-NL" dirty="0"/>
              <a:t>- Connection wind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melt</a:t>
            </a:r>
            <a:r>
              <a:rPr lang="nl-NL" dirty="0"/>
              <a:t> is </a:t>
            </a:r>
            <a:r>
              <a:rPr lang="nl-NL" dirty="0" err="1"/>
              <a:t>not</a:t>
            </a:r>
            <a:r>
              <a:rPr lang="nl-NL" dirty="0"/>
              <a:t> </a:t>
            </a:r>
            <a:r>
              <a:rPr lang="nl-NL" dirty="0" err="1"/>
              <a:t>that</a:t>
            </a:r>
            <a:r>
              <a:rPr lang="nl-NL" dirty="0"/>
              <a:t> </a:t>
            </a:r>
            <a:r>
              <a:rPr lang="nl-NL" dirty="0" err="1"/>
              <a:t>simple</a:t>
            </a:r>
            <a:r>
              <a:rPr lang="nl-NL" dirty="0"/>
              <a:t>.</a:t>
            </a:r>
            <a:br>
              <a:rPr lang="nl-NL" dirty="0"/>
            </a:br>
            <a:r>
              <a:rPr lang="nl-NL" dirty="0"/>
              <a:t>- </a:t>
            </a:r>
            <a:r>
              <a:rPr lang="nl-NL" dirty="0" err="1"/>
              <a:t>Convection</a:t>
            </a:r>
            <a:r>
              <a:rPr lang="nl-NL" dirty="0"/>
              <a:t> </a:t>
            </a:r>
            <a:r>
              <a:rPr lang="nl-NL" dirty="0" err="1"/>
              <a:t>could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‘</a:t>
            </a:r>
            <a:r>
              <a:rPr lang="nl-NL" dirty="0" err="1"/>
              <a:t>masking</a:t>
            </a:r>
            <a:r>
              <a:rPr lang="nl-NL" dirty="0"/>
              <a:t> </a:t>
            </a:r>
            <a:r>
              <a:rPr lang="nl-NL" dirty="0" err="1"/>
              <a:t>it</a:t>
            </a:r>
            <a:r>
              <a:rPr lang="nl-NL" dirty="0"/>
              <a:t>’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74676483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A93B022-D389-879E-0C5A-32E44EE15D4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Outlook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D3CC4AA2-12B3-CF43-6A1E-A4B5F4F5E10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317146" y="2058707"/>
            <a:ext cx="7557707" cy="3443316"/>
          </a:xfrm>
        </p:spPr>
        <p:txBody>
          <a:bodyPr/>
          <a:lstStyle/>
          <a:p>
            <a:r>
              <a:rPr lang="nl-NL" dirty="0" err="1"/>
              <a:t>Possible</a:t>
            </a:r>
            <a:r>
              <a:rPr lang="nl-NL" dirty="0"/>
              <a:t> </a:t>
            </a:r>
            <a:r>
              <a:rPr lang="nl-NL" dirty="0" err="1"/>
              <a:t>plans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future</a:t>
            </a:r>
            <a:r>
              <a:rPr lang="nl-NL" dirty="0"/>
              <a:t>:</a:t>
            </a:r>
            <a:br>
              <a:rPr lang="nl-NL" dirty="0"/>
            </a:br>
            <a:r>
              <a:rPr lang="nl-NL" dirty="0"/>
              <a:t>- </a:t>
            </a:r>
            <a:r>
              <a:rPr lang="nl-NL" dirty="0" err="1"/>
              <a:t>What</a:t>
            </a:r>
            <a:r>
              <a:rPr lang="nl-NL" dirty="0"/>
              <a:t> is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difference</a:t>
            </a:r>
            <a:r>
              <a:rPr lang="nl-NL" dirty="0"/>
              <a:t> in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forcing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members </a:t>
            </a:r>
            <a:r>
              <a:rPr lang="nl-NL" dirty="0" err="1"/>
              <a:t>that</a:t>
            </a:r>
            <a:r>
              <a:rPr lang="nl-NL" dirty="0"/>
              <a:t> do show a strong response in </a:t>
            </a:r>
            <a:r>
              <a:rPr lang="nl-NL" dirty="0" err="1"/>
              <a:t>the</a:t>
            </a:r>
            <a:r>
              <a:rPr lang="nl-NL" dirty="0"/>
              <a:t> 1940s?</a:t>
            </a:r>
          </a:p>
          <a:p>
            <a:r>
              <a:rPr lang="nl-NL" dirty="0"/>
              <a:t>- New model run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study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effect of ice </a:t>
            </a:r>
            <a:r>
              <a:rPr lang="nl-NL" dirty="0" err="1"/>
              <a:t>shelf</a:t>
            </a:r>
            <a:r>
              <a:rPr lang="nl-NL" dirty="0"/>
              <a:t> </a:t>
            </a:r>
            <a:r>
              <a:rPr lang="nl-NL" dirty="0" err="1"/>
              <a:t>geometry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a </a:t>
            </a:r>
            <a:r>
              <a:rPr lang="nl-NL" dirty="0" err="1"/>
              <a:t>protruded</a:t>
            </a:r>
            <a:r>
              <a:rPr lang="nl-NL" dirty="0"/>
              <a:t> </a:t>
            </a:r>
            <a:r>
              <a:rPr lang="nl-NL" dirty="0" err="1"/>
              <a:t>grounding</a:t>
            </a:r>
            <a:r>
              <a:rPr lang="nl-NL" dirty="0"/>
              <a:t> line.</a:t>
            </a:r>
          </a:p>
        </p:txBody>
      </p:sp>
    </p:spTree>
    <p:extLst>
      <p:ext uri="{BB962C8B-B14F-4D97-AF65-F5344CB8AC3E}">
        <p14:creationId xmlns:p14="http://schemas.microsoft.com/office/powerpoint/2010/main" val="289827142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56FFB0-E91B-001E-B24D-9B505EDFBE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17145" y="200332"/>
            <a:ext cx="7557707" cy="1253617"/>
          </a:xfrm>
        </p:spPr>
        <p:txBody>
          <a:bodyPr/>
          <a:lstStyle/>
          <a:p>
            <a:r>
              <a:rPr lang="nl-NL" dirty="0" err="1"/>
              <a:t>References</a:t>
            </a:r>
            <a:endParaRPr lang="nl-NL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59715552-579D-E89D-9C3B-860E288EFD0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317144" y="827140"/>
            <a:ext cx="7557707" cy="5475689"/>
          </a:xfrm>
        </p:spPr>
        <p:txBody>
          <a:bodyPr/>
          <a:lstStyle/>
          <a:p>
            <a:r>
              <a:rPr lang="nl-NL" sz="1200" dirty="0" err="1"/>
              <a:t>Dutrieux</a:t>
            </a:r>
            <a:r>
              <a:rPr lang="nl-NL" sz="1200" dirty="0"/>
              <a:t>, P., De </a:t>
            </a:r>
            <a:r>
              <a:rPr lang="nl-NL" sz="1200" dirty="0" err="1"/>
              <a:t>Rydt</a:t>
            </a:r>
            <a:r>
              <a:rPr lang="nl-NL" sz="1200" dirty="0"/>
              <a:t>, J., Jenkins, A., Holland, P. R., Ha, H. K., Lee, S. H., ... &amp; </a:t>
            </a:r>
            <a:r>
              <a:rPr lang="nl-NL" sz="1200" dirty="0" err="1"/>
              <a:t>Schröder</a:t>
            </a:r>
            <a:r>
              <a:rPr lang="nl-NL" sz="1200" dirty="0"/>
              <a:t>, M. (2014). Strong </a:t>
            </a:r>
            <a:r>
              <a:rPr lang="nl-NL" sz="1200" dirty="0" err="1"/>
              <a:t>sensitivity</a:t>
            </a:r>
            <a:r>
              <a:rPr lang="nl-NL" sz="1200" dirty="0"/>
              <a:t> of Pine Island ice-</a:t>
            </a:r>
            <a:r>
              <a:rPr lang="nl-NL" sz="1200" dirty="0" err="1"/>
              <a:t>shelf</a:t>
            </a:r>
            <a:r>
              <a:rPr lang="nl-NL" sz="1200" dirty="0"/>
              <a:t> </a:t>
            </a:r>
            <a:r>
              <a:rPr lang="nl-NL" sz="1200" dirty="0" err="1"/>
              <a:t>melting</a:t>
            </a:r>
            <a:r>
              <a:rPr lang="nl-NL" sz="1200" dirty="0"/>
              <a:t> </a:t>
            </a:r>
            <a:r>
              <a:rPr lang="nl-NL" sz="1200" dirty="0" err="1"/>
              <a:t>to</a:t>
            </a:r>
            <a:r>
              <a:rPr lang="nl-NL" sz="1200" dirty="0"/>
              <a:t> </a:t>
            </a:r>
            <a:r>
              <a:rPr lang="nl-NL" sz="1200" dirty="0" err="1"/>
              <a:t>climatic</a:t>
            </a:r>
            <a:r>
              <a:rPr lang="nl-NL" sz="1200" dirty="0"/>
              <a:t> </a:t>
            </a:r>
            <a:r>
              <a:rPr lang="nl-NL" sz="1200" dirty="0" err="1"/>
              <a:t>variability</a:t>
            </a:r>
            <a:r>
              <a:rPr lang="nl-NL" sz="1200" dirty="0"/>
              <a:t>. </a:t>
            </a:r>
            <a:r>
              <a:rPr lang="nl-NL" sz="1200" i="1" dirty="0" err="1"/>
              <a:t>Science</a:t>
            </a:r>
            <a:r>
              <a:rPr lang="nl-NL" sz="1200" dirty="0"/>
              <a:t>, </a:t>
            </a:r>
            <a:r>
              <a:rPr lang="nl-NL" sz="1200" i="1" dirty="0"/>
              <a:t>343</a:t>
            </a:r>
            <a:r>
              <a:rPr lang="nl-NL" sz="1200" dirty="0"/>
              <a:t>(6167), 174-178.</a:t>
            </a:r>
          </a:p>
          <a:p>
            <a:endParaRPr lang="nl-NL" sz="1200" dirty="0"/>
          </a:p>
          <a:p>
            <a:r>
              <a:rPr lang="nl-NL" sz="1200" dirty="0"/>
              <a:t>Holland, P. R., </a:t>
            </a:r>
            <a:r>
              <a:rPr lang="nl-NL" sz="1200" dirty="0" err="1"/>
              <a:t>Bracegirdle</a:t>
            </a:r>
            <a:r>
              <a:rPr lang="nl-NL" sz="1200" dirty="0"/>
              <a:t>, T. J., </a:t>
            </a:r>
            <a:r>
              <a:rPr lang="nl-NL" sz="1200" dirty="0" err="1"/>
              <a:t>Dutrieux</a:t>
            </a:r>
            <a:r>
              <a:rPr lang="nl-NL" sz="1200" dirty="0"/>
              <a:t>, P., Jenkins, A., &amp; </a:t>
            </a:r>
            <a:r>
              <a:rPr lang="nl-NL" sz="1200" dirty="0" err="1"/>
              <a:t>Steig</a:t>
            </a:r>
            <a:r>
              <a:rPr lang="nl-NL" sz="1200" dirty="0"/>
              <a:t>, E. J. (2019). West </a:t>
            </a:r>
            <a:r>
              <a:rPr lang="nl-NL" sz="1200" dirty="0" err="1"/>
              <a:t>Antarctic</a:t>
            </a:r>
            <a:r>
              <a:rPr lang="nl-NL" sz="1200" dirty="0"/>
              <a:t> ice </a:t>
            </a:r>
            <a:r>
              <a:rPr lang="nl-NL" sz="1200" dirty="0" err="1"/>
              <a:t>loss</a:t>
            </a:r>
            <a:r>
              <a:rPr lang="nl-NL" sz="1200" dirty="0"/>
              <a:t> </a:t>
            </a:r>
            <a:r>
              <a:rPr lang="nl-NL" sz="1200" dirty="0" err="1"/>
              <a:t>influenced</a:t>
            </a:r>
            <a:r>
              <a:rPr lang="nl-NL" sz="1200" dirty="0"/>
              <a:t> </a:t>
            </a:r>
            <a:r>
              <a:rPr lang="nl-NL" sz="1200" dirty="0" err="1"/>
              <a:t>by</a:t>
            </a:r>
            <a:r>
              <a:rPr lang="nl-NL" sz="1200" dirty="0"/>
              <a:t> </a:t>
            </a:r>
            <a:r>
              <a:rPr lang="nl-NL" sz="1200" dirty="0" err="1"/>
              <a:t>internal</a:t>
            </a:r>
            <a:r>
              <a:rPr lang="nl-NL" sz="1200" dirty="0"/>
              <a:t> </a:t>
            </a:r>
            <a:r>
              <a:rPr lang="nl-NL" sz="1200" dirty="0" err="1"/>
              <a:t>climate</a:t>
            </a:r>
            <a:r>
              <a:rPr lang="nl-NL" sz="1200" dirty="0"/>
              <a:t> </a:t>
            </a:r>
            <a:r>
              <a:rPr lang="nl-NL" sz="1200" dirty="0" err="1"/>
              <a:t>variability</a:t>
            </a:r>
            <a:r>
              <a:rPr lang="nl-NL" sz="1200" dirty="0"/>
              <a:t> </a:t>
            </a:r>
            <a:r>
              <a:rPr lang="nl-NL" sz="1200" dirty="0" err="1"/>
              <a:t>and</a:t>
            </a:r>
            <a:r>
              <a:rPr lang="nl-NL" sz="1200" dirty="0"/>
              <a:t> </a:t>
            </a:r>
            <a:r>
              <a:rPr lang="nl-NL" sz="1200" dirty="0" err="1"/>
              <a:t>anthropogenic</a:t>
            </a:r>
            <a:r>
              <a:rPr lang="nl-NL" sz="1200" dirty="0"/>
              <a:t> </a:t>
            </a:r>
            <a:r>
              <a:rPr lang="nl-NL" sz="1200" dirty="0" err="1"/>
              <a:t>forcing</a:t>
            </a:r>
            <a:r>
              <a:rPr lang="nl-NL" sz="1200" dirty="0"/>
              <a:t>. Nature </a:t>
            </a:r>
            <a:r>
              <a:rPr lang="nl-NL" sz="1200" dirty="0" err="1"/>
              <a:t>Geoscience</a:t>
            </a:r>
            <a:r>
              <a:rPr lang="nl-NL" sz="1200" dirty="0"/>
              <a:t>, 12(9), 718-724.</a:t>
            </a:r>
          </a:p>
          <a:p>
            <a:endParaRPr lang="nl-NL" sz="1200" dirty="0"/>
          </a:p>
          <a:p>
            <a:r>
              <a:rPr lang="nl-NL" sz="1200" dirty="0"/>
              <a:t>Jacobs, S., Jenkins, A., </a:t>
            </a:r>
            <a:r>
              <a:rPr lang="nl-NL" sz="1200" dirty="0" err="1"/>
              <a:t>Hellmer</a:t>
            </a:r>
            <a:r>
              <a:rPr lang="nl-NL" sz="1200" dirty="0"/>
              <a:t>, H., </a:t>
            </a:r>
            <a:r>
              <a:rPr lang="nl-NL" sz="1200" dirty="0" err="1"/>
              <a:t>Giulivi</a:t>
            </a:r>
            <a:r>
              <a:rPr lang="nl-NL" sz="1200" dirty="0"/>
              <a:t>, C., </a:t>
            </a:r>
            <a:r>
              <a:rPr lang="nl-NL" sz="1200" dirty="0" err="1"/>
              <a:t>Nitsche</a:t>
            </a:r>
            <a:r>
              <a:rPr lang="nl-NL" sz="1200" dirty="0"/>
              <a:t>, F., Huber, B., &amp; </a:t>
            </a:r>
            <a:r>
              <a:rPr lang="nl-NL" sz="1200" dirty="0" err="1"/>
              <a:t>Guerrero</a:t>
            </a:r>
            <a:r>
              <a:rPr lang="nl-NL" sz="1200" dirty="0"/>
              <a:t>, R. (2012). The </a:t>
            </a:r>
            <a:r>
              <a:rPr lang="nl-NL" sz="1200" dirty="0" err="1"/>
              <a:t>Amundsen</a:t>
            </a:r>
            <a:r>
              <a:rPr lang="nl-NL" sz="1200" dirty="0"/>
              <a:t> Sea </a:t>
            </a:r>
            <a:r>
              <a:rPr lang="nl-NL" sz="1200" dirty="0" err="1"/>
              <a:t>and</a:t>
            </a:r>
            <a:r>
              <a:rPr lang="nl-NL" sz="1200" dirty="0"/>
              <a:t> </a:t>
            </a:r>
            <a:r>
              <a:rPr lang="nl-NL" sz="1200" dirty="0" err="1"/>
              <a:t>the</a:t>
            </a:r>
            <a:r>
              <a:rPr lang="nl-NL" sz="1200" dirty="0"/>
              <a:t> </a:t>
            </a:r>
            <a:r>
              <a:rPr lang="nl-NL" sz="1200" dirty="0" err="1"/>
              <a:t>Antarctic</a:t>
            </a:r>
            <a:r>
              <a:rPr lang="nl-NL" sz="1200" dirty="0"/>
              <a:t> ice sheet. </a:t>
            </a:r>
            <a:r>
              <a:rPr lang="nl-NL" sz="1200" dirty="0" err="1"/>
              <a:t>Oceanography</a:t>
            </a:r>
            <a:r>
              <a:rPr lang="nl-NL" sz="1200" dirty="0"/>
              <a:t>, 25(3), 154-163.</a:t>
            </a:r>
          </a:p>
          <a:p>
            <a:endParaRPr lang="nl-NL" sz="1200" dirty="0"/>
          </a:p>
          <a:p>
            <a:r>
              <a:rPr lang="nl-NL" sz="1200" dirty="0"/>
              <a:t>Jenkins, A., </a:t>
            </a:r>
            <a:r>
              <a:rPr lang="nl-NL" sz="1200" dirty="0" err="1"/>
              <a:t>Dutrieux</a:t>
            </a:r>
            <a:r>
              <a:rPr lang="nl-NL" sz="1200" dirty="0"/>
              <a:t>, P., Jacobs, S., </a:t>
            </a:r>
            <a:r>
              <a:rPr lang="nl-NL" sz="1200" dirty="0" err="1"/>
              <a:t>Steig</a:t>
            </a:r>
            <a:r>
              <a:rPr lang="nl-NL" sz="1200" dirty="0"/>
              <a:t>, E. J., </a:t>
            </a:r>
            <a:r>
              <a:rPr lang="nl-NL" sz="1200" dirty="0" err="1"/>
              <a:t>Gudmundsson</a:t>
            </a:r>
            <a:r>
              <a:rPr lang="nl-NL" sz="1200" dirty="0"/>
              <a:t>, G. H., Smith, J., &amp; </a:t>
            </a:r>
            <a:r>
              <a:rPr lang="nl-NL" sz="1200" dirty="0" err="1"/>
              <a:t>Heywood</a:t>
            </a:r>
            <a:r>
              <a:rPr lang="nl-NL" sz="1200" dirty="0"/>
              <a:t>, K. J. (2016). </a:t>
            </a:r>
            <a:r>
              <a:rPr lang="nl-NL" sz="1200" dirty="0" err="1"/>
              <a:t>Decadal</a:t>
            </a:r>
            <a:r>
              <a:rPr lang="nl-NL" sz="1200" dirty="0"/>
              <a:t> </a:t>
            </a:r>
            <a:r>
              <a:rPr lang="nl-NL" sz="1200" dirty="0" err="1"/>
              <a:t>ocean</a:t>
            </a:r>
            <a:r>
              <a:rPr lang="nl-NL" sz="1200" dirty="0"/>
              <a:t> </a:t>
            </a:r>
            <a:r>
              <a:rPr lang="nl-NL" sz="1200" dirty="0" err="1"/>
              <a:t>forcing</a:t>
            </a:r>
            <a:r>
              <a:rPr lang="nl-NL" sz="1200" dirty="0"/>
              <a:t> </a:t>
            </a:r>
            <a:r>
              <a:rPr lang="nl-NL" sz="1200" dirty="0" err="1"/>
              <a:t>and</a:t>
            </a:r>
            <a:r>
              <a:rPr lang="nl-NL" sz="1200" dirty="0"/>
              <a:t> </a:t>
            </a:r>
            <a:r>
              <a:rPr lang="nl-NL" sz="1200" dirty="0" err="1"/>
              <a:t>Antarctic</a:t>
            </a:r>
            <a:r>
              <a:rPr lang="nl-NL" sz="1200" dirty="0"/>
              <a:t> ice sheet response: </a:t>
            </a:r>
            <a:r>
              <a:rPr lang="nl-NL" sz="1200" dirty="0" err="1"/>
              <a:t>Lessons</a:t>
            </a:r>
            <a:r>
              <a:rPr lang="nl-NL" sz="1200" dirty="0"/>
              <a:t> </a:t>
            </a:r>
            <a:r>
              <a:rPr lang="nl-NL" sz="1200" dirty="0" err="1"/>
              <a:t>from</a:t>
            </a:r>
            <a:r>
              <a:rPr lang="nl-NL" sz="1200" dirty="0"/>
              <a:t> </a:t>
            </a:r>
            <a:r>
              <a:rPr lang="nl-NL" sz="1200" dirty="0" err="1"/>
              <a:t>the</a:t>
            </a:r>
            <a:r>
              <a:rPr lang="nl-NL" sz="1200" dirty="0"/>
              <a:t> </a:t>
            </a:r>
            <a:r>
              <a:rPr lang="nl-NL" sz="1200" dirty="0" err="1"/>
              <a:t>Amundsen</a:t>
            </a:r>
            <a:r>
              <a:rPr lang="nl-NL" sz="1200" dirty="0"/>
              <a:t> Sea. </a:t>
            </a:r>
            <a:r>
              <a:rPr lang="nl-NL" sz="1200" i="1" dirty="0" err="1"/>
              <a:t>Oceanography</a:t>
            </a:r>
            <a:r>
              <a:rPr lang="nl-NL" sz="1200" dirty="0"/>
              <a:t>, </a:t>
            </a:r>
            <a:r>
              <a:rPr lang="nl-NL" sz="1200" i="1" dirty="0"/>
              <a:t>29</a:t>
            </a:r>
            <a:r>
              <a:rPr lang="nl-NL" sz="1200" dirty="0"/>
              <a:t>(4), 106-117.</a:t>
            </a:r>
          </a:p>
          <a:p>
            <a:endParaRPr lang="nl-NL" sz="1200" dirty="0"/>
          </a:p>
          <a:p>
            <a:r>
              <a:rPr lang="nl-NL" sz="1200" dirty="0" err="1"/>
              <a:t>Naughten</a:t>
            </a:r>
            <a:r>
              <a:rPr lang="nl-NL" sz="1200" dirty="0"/>
              <a:t>, K. A., Holland, P. R., </a:t>
            </a:r>
            <a:r>
              <a:rPr lang="nl-NL" sz="1200" dirty="0" err="1"/>
              <a:t>Dutrieux</a:t>
            </a:r>
            <a:r>
              <a:rPr lang="nl-NL" sz="1200" dirty="0"/>
              <a:t>, P., </a:t>
            </a:r>
            <a:r>
              <a:rPr lang="nl-NL" sz="1200" dirty="0" err="1"/>
              <a:t>Kimura</a:t>
            </a:r>
            <a:r>
              <a:rPr lang="nl-NL" sz="1200" dirty="0"/>
              <a:t>, S., </a:t>
            </a:r>
            <a:r>
              <a:rPr lang="nl-NL" sz="1200" dirty="0" err="1"/>
              <a:t>Bett</a:t>
            </a:r>
            <a:r>
              <a:rPr lang="nl-NL" sz="1200" dirty="0"/>
              <a:t>, D. T., &amp; Jenkins, A. (2022). </a:t>
            </a:r>
            <a:r>
              <a:rPr lang="nl-NL" sz="1200" dirty="0" err="1"/>
              <a:t>Simulated</a:t>
            </a:r>
            <a:r>
              <a:rPr lang="nl-NL" sz="1200" dirty="0"/>
              <a:t> </a:t>
            </a:r>
            <a:r>
              <a:rPr lang="nl-NL" sz="1200" dirty="0" err="1"/>
              <a:t>Twentieth‐Century</a:t>
            </a:r>
            <a:r>
              <a:rPr lang="nl-NL" sz="1200" dirty="0"/>
              <a:t> Ocean Warming in </a:t>
            </a:r>
            <a:r>
              <a:rPr lang="nl-NL" sz="1200" dirty="0" err="1"/>
              <a:t>the</a:t>
            </a:r>
            <a:r>
              <a:rPr lang="nl-NL" sz="1200" dirty="0"/>
              <a:t> </a:t>
            </a:r>
            <a:r>
              <a:rPr lang="nl-NL" sz="1200" dirty="0" err="1"/>
              <a:t>Amundsen</a:t>
            </a:r>
            <a:r>
              <a:rPr lang="nl-NL" sz="1200" dirty="0"/>
              <a:t> Sea, West Antarctica. </a:t>
            </a:r>
            <a:r>
              <a:rPr lang="nl-NL" sz="1200" i="1" dirty="0" err="1"/>
              <a:t>Geophysical</a:t>
            </a:r>
            <a:r>
              <a:rPr lang="nl-NL" sz="1200" i="1" dirty="0"/>
              <a:t> Research Letters</a:t>
            </a:r>
            <a:r>
              <a:rPr lang="nl-NL" sz="1200" dirty="0"/>
              <a:t>, </a:t>
            </a:r>
            <a:r>
              <a:rPr lang="nl-NL" sz="1200" i="1" dirty="0"/>
              <a:t>49</a:t>
            </a:r>
            <a:r>
              <a:rPr lang="nl-NL" sz="1200" dirty="0"/>
              <a:t>(5), e2021GL094566.</a:t>
            </a:r>
          </a:p>
          <a:p>
            <a:endParaRPr lang="nl-NL" sz="1200" dirty="0"/>
          </a:p>
          <a:p>
            <a:r>
              <a:rPr lang="nl-NL" sz="1200" dirty="0"/>
              <a:t>Smith, B., </a:t>
            </a:r>
            <a:r>
              <a:rPr lang="nl-NL" sz="1200" dirty="0" err="1"/>
              <a:t>Fricker</a:t>
            </a:r>
            <a:r>
              <a:rPr lang="nl-NL" sz="1200" dirty="0"/>
              <a:t>, H. A., Gardner, A. S., Medley, B., </a:t>
            </a:r>
            <a:r>
              <a:rPr lang="nl-NL" sz="1200" dirty="0" err="1"/>
              <a:t>Nilsson</a:t>
            </a:r>
            <a:r>
              <a:rPr lang="nl-NL" sz="1200" dirty="0"/>
              <a:t>, J., Paolo, F. S., ... &amp; </a:t>
            </a:r>
            <a:r>
              <a:rPr lang="nl-NL" sz="1200" dirty="0" err="1"/>
              <a:t>Zwally</a:t>
            </a:r>
            <a:r>
              <a:rPr lang="nl-NL" sz="1200" dirty="0"/>
              <a:t>, H. J. (2020). </a:t>
            </a:r>
            <a:r>
              <a:rPr lang="nl-NL" sz="1200" dirty="0" err="1"/>
              <a:t>Pervasive</a:t>
            </a:r>
            <a:r>
              <a:rPr lang="nl-NL" sz="1200" dirty="0"/>
              <a:t> ice sheet </a:t>
            </a:r>
            <a:r>
              <a:rPr lang="nl-NL" sz="1200" dirty="0" err="1"/>
              <a:t>mass</a:t>
            </a:r>
            <a:r>
              <a:rPr lang="nl-NL" sz="1200" dirty="0"/>
              <a:t> </a:t>
            </a:r>
            <a:r>
              <a:rPr lang="nl-NL" sz="1200" dirty="0" err="1"/>
              <a:t>loss</a:t>
            </a:r>
            <a:r>
              <a:rPr lang="nl-NL" sz="1200" dirty="0"/>
              <a:t> </a:t>
            </a:r>
            <a:r>
              <a:rPr lang="nl-NL" sz="1200" dirty="0" err="1"/>
              <a:t>reflects</a:t>
            </a:r>
            <a:r>
              <a:rPr lang="nl-NL" sz="1200" dirty="0"/>
              <a:t> </a:t>
            </a:r>
            <a:r>
              <a:rPr lang="nl-NL" sz="1200" dirty="0" err="1"/>
              <a:t>competing</a:t>
            </a:r>
            <a:r>
              <a:rPr lang="nl-NL" sz="1200" dirty="0"/>
              <a:t> </a:t>
            </a:r>
            <a:r>
              <a:rPr lang="nl-NL" sz="1200" dirty="0" err="1"/>
              <a:t>ocean</a:t>
            </a:r>
            <a:r>
              <a:rPr lang="nl-NL" sz="1200" dirty="0"/>
              <a:t> </a:t>
            </a:r>
            <a:r>
              <a:rPr lang="nl-NL" sz="1200" dirty="0" err="1"/>
              <a:t>and</a:t>
            </a:r>
            <a:r>
              <a:rPr lang="nl-NL" sz="1200" dirty="0"/>
              <a:t> </a:t>
            </a:r>
            <a:r>
              <a:rPr lang="nl-NL" sz="1200" dirty="0" err="1"/>
              <a:t>atmosphere</a:t>
            </a:r>
            <a:r>
              <a:rPr lang="nl-NL" sz="1200" dirty="0"/>
              <a:t> </a:t>
            </a:r>
            <a:r>
              <a:rPr lang="nl-NL" sz="1200" dirty="0" err="1"/>
              <a:t>processes</a:t>
            </a:r>
            <a:r>
              <a:rPr lang="nl-NL" sz="1200" dirty="0"/>
              <a:t>. </a:t>
            </a:r>
            <a:r>
              <a:rPr lang="nl-NL" sz="1200" i="1" dirty="0" err="1"/>
              <a:t>Science</a:t>
            </a:r>
            <a:r>
              <a:rPr lang="nl-NL" sz="1200" dirty="0"/>
              <a:t>, </a:t>
            </a:r>
            <a:r>
              <a:rPr lang="nl-NL" sz="1200" i="1" dirty="0"/>
              <a:t>368</a:t>
            </a:r>
            <a:r>
              <a:rPr lang="nl-NL" sz="1200" dirty="0"/>
              <a:t>(6496), 1239-1242.</a:t>
            </a:r>
          </a:p>
          <a:p>
            <a:endParaRPr lang="nl-NL" sz="1200" dirty="0"/>
          </a:p>
          <a:p>
            <a:r>
              <a:rPr lang="en-US" sz="1200" dirty="0"/>
              <a:t>Smith, J. A., Andersen, T. J., </a:t>
            </a:r>
            <a:r>
              <a:rPr lang="en-US" sz="1200" dirty="0" err="1"/>
              <a:t>Shortt</a:t>
            </a:r>
            <a:r>
              <a:rPr lang="en-US" sz="1200" dirty="0"/>
              <a:t>, M., Gaffney, A. M., </a:t>
            </a:r>
            <a:r>
              <a:rPr lang="en-US" sz="1200" dirty="0" err="1"/>
              <a:t>Truffer</a:t>
            </a:r>
            <a:r>
              <a:rPr lang="en-US" sz="1200" dirty="0"/>
              <a:t>, M., Stanton, T. P., ... &amp; Vaughan, D. G. (2017). Sub-ice-shelf sediments record history of twentieth-century retreat of Pine Island Glacier. </a:t>
            </a:r>
            <a:r>
              <a:rPr lang="en-US" sz="1200" i="1" dirty="0"/>
              <a:t>Nature</a:t>
            </a:r>
            <a:r>
              <a:rPr lang="en-US" sz="1200" dirty="0"/>
              <a:t>, </a:t>
            </a:r>
            <a:r>
              <a:rPr lang="en-US" sz="1200" i="1" dirty="0"/>
              <a:t>541</a:t>
            </a:r>
            <a:r>
              <a:rPr lang="en-US" sz="1200" dirty="0"/>
              <a:t>(7635), 77-80.</a:t>
            </a:r>
          </a:p>
          <a:p>
            <a:endParaRPr lang="en-US" sz="1200" dirty="0"/>
          </a:p>
          <a:p>
            <a:r>
              <a:rPr lang="nl-NL" sz="1200" dirty="0"/>
              <a:t>Turner, J., </a:t>
            </a:r>
            <a:r>
              <a:rPr lang="nl-NL" sz="1200" dirty="0" err="1"/>
              <a:t>Orr</a:t>
            </a:r>
            <a:r>
              <a:rPr lang="nl-NL" sz="1200" dirty="0"/>
              <a:t>, A., </a:t>
            </a:r>
            <a:r>
              <a:rPr lang="nl-NL" sz="1200" dirty="0" err="1"/>
              <a:t>Gudmundsson</a:t>
            </a:r>
            <a:r>
              <a:rPr lang="nl-NL" sz="1200" dirty="0"/>
              <a:t>, G. H., Jenkins, A., </a:t>
            </a:r>
            <a:r>
              <a:rPr lang="nl-NL" sz="1200" dirty="0" err="1"/>
              <a:t>Bingham</a:t>
            </a:r>
            <a:r>
              <a:rPr lang="nl-NL" sz="1200" dirty="0"/>
              <a:t>, R. G., Hillenbrand, C. D., &amp; </a:t>
            </a:r>
            <a:r>
              <a:rPr lang="nl-NL" sz="1200" dirty="0" err="1"/>
              <a:t>Bracegirdle</a:t>
            </a:r>
            <a:r>
              <a:rPr lang="nl-NL" sz="1200" dirty="0"/>
              <a:t>, T. J. (2017). </a:t>
            </a:r>
            <a:r>
              <a:rPr lang="nl-NL" sz="1200" dirty="0" err="1"/>
              <a:t>Atmosphere</a:t>
            </a:r>
            <a:r>
              <a:rPr lang="nl-NL" sz="1200" dirty="0"/>
              <a:t>‐</a:t>
            </a:r>
            <a:r>
              <a:rPr lang="nl-NL" sz="1200" dirty="0" err="1"/>
              <a:t>ocean</a:t>
            </a:r>
            <a:r>
              <a:rPr lang="nl-NL" sz="1200" dirty="0"/>
              <a:t>‐ice </a:t>
            </a:r>
            <a:r>
              <a:rPr lang="nl-NL" sz="1200" dirty="0" err="1"/>
              <a:t>interactions</a:t>
            </a:r>
            <a:r>
              <a:rPr lang="nl-NL" sz="1200" dirty="0"/>
              <a:t> in </a:t>
            </a:r>
            <a:r>
              <a:rPr lang="nl-NL" sz="1200" dirty="0" err="1"/>
              <a:t>the</a:t>
            </a:r>
            <a:r>
              <a:rPr lang="nl-NL" sz="1200" dirty="0"/>
              <a:t> </a:t>
            </a:r>
            <a:r>
              <a:rPr lang="nl-NL" sz="1200" dirty="0" err="1"/>
              <a:t>Amundsen</a:t>
            </a:r>
            <a:r>
              <a:rPr lang="nl-NL" sz="1200" dirty="0"/>
              <a:t> Sea </a:t>
            </a:r>
            <a:r>
              <a:rPr lang="nl-NL" sz="1200" dirty="0" err="1"/>
              <a:t>embayment</a:t>
            </a:r>
            <a:r>
              <a:rPr lang="nl-NL" sz="1200" dirty="0"/>
              <a:t>, West Antarctica. </a:t>
            </a:r>
            <a:r>
              <a:rPr lang="nl-NL" sz="1200" i="1" dirty="0"/>
              <a:t>Reviews of </a:t>
            </a:r>
            <a:r>
              <a:rPr lang="nl-NL" sz="1200" i="1" dirty="0" err="1"/>
              <a:t>Geophysics</a:t>
            </a:r>
            <a:r>
              <a:rPr lang="nl-NL" sz="1200" dirty="0"/>
              <a:t>, </a:t>
            </a:r>
            <a:r>
              <a:rPr lang="nl-NL" sz="1200" i="1" dirty="0"/>
              <a:t>55</a:t>
            </a:r>
            <a:r>
              <a:rPr lang="nl-NL" sz="1200" dirty="0"/>
              <a:t>(1), 235-276.</a:t>
            </a:r>
          </a:p>
          <a:p>
            <a:endParaRPr lang="en-US" sz="1200" dirty="0"/>
          </a:p>
          <a:p>
            <a:endParaRPr lang="nl-NL" sz="1200" dirty="0"/>
          </a:p>
          <a:p>
            <a:endParaRPr lang="nl-NL" sz="1200" dirty="0"/>
          </a:p>
        </p:txBody>
      </p:sp>
    </p:spTree>
    <p:extLst>
      <p:ext uri="{BB962C8B-B14F-4D97-AF65-F5344CB8AC3E}">
        <p14:creationId xmlns:p14="http://schemas.microsoft.com/office/powerpoint/2010/main" val="8203078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95553F-B831-8BFE-4348-5C9911570A2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Question?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A140BBDA-49B7-F049-4E41-B7302300EAC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dirty="0"/>
              <a:t>Strong </a:t>
            </a:r>
            <a:r>
              <a:rPr lang="nl-NL" dirty="0" err="1"/>
              <a:t>connection</a:t>
            </a:r>
            <a:r>
              <a:rPr lang="nl-NL" dirty="0"/>
              <a:t> </a:t>
            </a:r>
            <a:r>
              <a:rPr lang="nl-NL" dirty="0" err="1"/>
              <a:t>between</a:t>
            </a:r>
            <a:r>
              <a:rPr lang="nl-NL" dirty="0"/>
              <a:t> flow in </a:t>
            </a:r>
            <a:r>
              <a:rPr lang="nl-NL" dirty="0" err="1"/>
              <a:t>troughs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melt</a:t>
            </a:r>
            <a:endParaRPr lang="nl-NL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dirty="0"/>
              <a:t>Connection of </a:t>
            </a:r>
            <a:r>
              <a:rPr lang="nl-NL" dirty="0" err="1"/>
              <a:t>melt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zonal</a:t>
            </a:r>
            <a:r>
              <a:rPr lang="nl-NL" dirty="0"/>
              <a:t> wind,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thus</a:t>
            </a:r>
            <a:r>
              <a:rPr lang="nl-NL" dirty="0"/>
              <a:t> IPO, </a:t>
            </a:r>
            <a:r>
              <a:rPr lang="nl-NL" dirty="0" err="1"/>
              <a:t>weaker</a:t>
            </a:r>
            <a:r>
              <a:rPr lang="nl-NL" dirty="0"/>
              <a:t> </a:t>
            </a:r>
            <a:r>
              <a:rPr lang="nl-NL" dirty="0" err="1"/>
              <a:t>than</a:t>
            </a:r>
            <a:r>
              <a:rPr lang="nl-NL" dirty="0"/>
              <a:t> </a:t>
            </a:r>
            <a:r>
              <a:rPr lang="nl-NL" dirty="0" err="1"/>
              <a:t>expected</a:t>
            </a:r>
            <a:r>
              <a:rPr lang="nl-NL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dirty="0"/>
              <a:t>The </a:t>
            </a:r>
            <a:r>
              <a:rPr lang="nl-NL" dirty="0" err="1"/>
              <a:t>weak</a:t>
            </a:r>
            <a:r>
              <a:rPr lang="nl-NL" dirty="0"/>
              <a:t> response in </a:t>
            </a:r>
            <a:r>
              <a:rPr lang="nl-NL" dirty="0" err="1"/>
              <a:t>the</a:t>
            </a:r>
            <a:r>
              <a:rPr lang="nl-NL" dirty="0"/>
              <a:t> 1940s </a:t>
            </a:r>
            <a:r>
              <a:rPr lang="nl-NL" dirty="0" err="1"/>
              <a:t>could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</a:t>
            </a:r>
            <a:r>
              <a:rPr lang="nl-NL" dirty="0" err="1"/>
              <a:t>caused</a:t>
            </a:r>
            <a:r>
              <a:rPr lang="nl-NL" dirty="0"/>
              <a:t> </a:t>
            </a:r>
            <a:r>
              <a:rPr lang="nl-NL" dirty="0" err="1"/>
              <a:t>by</a:t>
            </a:r>
            <a:r>
              <a:rPr lang="nl-NL" dirty="0"/>
              <a:t>:</a:t>
            </a:r>
            <a:br>
              <a:rPr lang="nl-NL" dirty="0"/>
            </a:br>
            <a:r>
              <a:rPr lang="nl-NL" dirty="0"/>
              <a:t>- Response in wind was </a:t>
            </a:r>
            <a:r>
              <a:rPr lang="nl-NL" dirty="0" err="1"/>
              <a:t>maybe</a:t>
            </a:r>
            <a:r>
              <a:rPr lang="nl-NL" dirty="0"/>
              <a:t> </a:t>
            </a:r>
            <a:r>
              <a:rPr lang="nl-NL" dirty="0" err="1"/>
              <a:t>not</a:t>
            </a:r>
            <a:r>
              <a:rPr lang="nl-NL" dirty="0"/>
              <a:t> </a:t>
            </a:r>
            <a:r>
              <a:rPr lang="nl-NL" dirty="0" err="1"/>
              <a:t>that</a:t>
            </a:r>
            <a:r>
              <a:rPr lang="nl-NL" dirty="0"/>
              <a:t> strong?</a:t>
            </a:r>
            <a:br>
              <a:rPr lang="nl-NL" dirty="0"/>
            </a:br>
            <a:r>
              <a:rPr lang="nl-NL" dirty="0"/>
              <a:t>- Connection wind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melt</a:t>
            </a:r>
            <a:r>
              <a:rPr lang="nl-NL" dirty="0"/>
              <a:t> is </a:t>
            </a:r>
            <a:r>
              <a:rPr lang="nl-NL" dirty="0" err="1"/>
              <a:t>not</a:t>
            </a:r>
            <a:r>
              <a:rPr lang="nl-NL" dirty="0"/>
              <a:t> </a:t>
            </a:r>
            <a:r>
              <a:rPr lang="nl-NL" dirty="0" err="1"/>
              <a:t>that</a:t>
            </a:r>
            <a:r>
              <a:rPr lang="nl-NL" dirty="0"/>
              <a:t> </a:t>
            </a:r>
            <a:r>
              <a:rPr lang="nl-NL" dirty="0" err="1"/>
              <a:t>simple</a:t>
            </a:r>
            <a:r>
              <a:rPr lang="nl-NL" dirty="0"/>
              <a:t>.</a:t>
            </a:r>
            <a:br>
              <a:rPr lang="nl-NL" dirty="0"/>
            </a:br>
            <a:r>
              <a:rPr lang="nl-NL" dirty="0"/>
              <a:t>- </a:t>
            </a:r>
            <a:r>
              <a:rPr lang="nl-NL" dirty="0" err="1"/>
              <a:t>Convection</a:t>
            </a:r>
            <a:r>
              <a:rPr lang="nl-NL" dirty="0"/>
              <a:t> </a:t>
            </a:r>
            <a:r>
              <a:rPr lang="nl-NL" dirty="0" err="1"/>
              <a:t>could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‘</a:t>
            </a:r>
            <a:r>
              <a:rPr lang="nl-NL" dirty="0" err="1"/>
              <a:t>masking</a:t>
            </a:r>
            <a:r>
              <a:rPr lang="nl-NL" dirty="0"/>
              <a:t> </a:t>
            </a:r>
            <a:r>
              <a:rPr lang="nl-NL" dirty="0" err="1"/>
              <a:t>it</a:t>
            </a:r>
            <a:r>
              <a:rPr lang="nl-NL" dirty="0"/>
              <a:t>’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307215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>
            <a:extLst>
              <a:ext uri="{FF2B5EF4-FFF2-40B4-BE49-F238E27FC236}">
                <a16:creationId xmlns:a16="http://schemas.microsoft.com/office/drawing/2014/main" id="{4753FC2B-A5EE-5DC7-1CCB-9CCDF03E75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0680" y="0"/>
            <a:ext cx="7881320" cy="4297181"/>
          </a:xfrm>
          <a:prstGeom prst="rect">
            <a:avLst/>
          </a:prstGeom>
        </p:spPr>
      </p:pic>
      <p:sp>
        <p:nvSpPr>
          <p:cNvPr id="6" name="Titel 2">
            <a:extLst>
              <a:ext uri="{FF2B5EF4-FFF2-40B4-BE49-F238E27FC236}">
                <a16:creationId xmlns:a16="http://schemas.microsoft.com/office/drawing/2014/main" id="{47C07E00-54CE-5D1D-6F16-EA217115B8D2}"/>
              </a:ext>
            </a:extLst>
          </p:cNvPr>
          <p:cNvSpPr txBox="1">
            <a:spLocks/>
          </p:cNvSpPr>
          <p:nvPr/>
        </p:nvSpPr>
        <p:spPr>
          <a:xfrm>
            <a:off x="446315" y="321989"/>
            <a:ext cx="3615819" cy="1080000"/>
          </a:xfrm>
          <a:prstGeom prst="rect">
            <a:avLst/>
          </a:prstGeom>
        </p:spPr>
        <p:txBody>
          <a:bodyPr/>
          <a:lstStyle>
            <a:lvl1pPr algn="l" defTabSz="914126" rtl="0" eaLnBrk="1" latinLnBrk="0" hangingPunct="1">
              <a:spcBef>
                <a:spcPct val="0"/>
              </a:spcBef>
              <a:buNone/>
              <a:defRPr sz="2099" b="0" i="0" kern="1200">
                <a:solidFill>
                  <a:schemeClr val="tx1"/>
                </a:solidFill>
                <a:latin typeface="Merriweather Regular" panose="02060503050406030704" pitchFamily="18" charset="77"/>
                <a:ea typeface="+mj-ea"/>
                <a:cs typeface="+mj-cs"/>
              </a:defRPr>
            </a:lvl1pPr>
          </a:lstStyle>
          <a:p>
            <a:pPr lvl="0"/>
            <a:r>
              <a:rPr lang="nl-NL" sz="2300" b="1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Introduction</a:t>
            </a:r>
            <a:endParaRPr lang="nl-NL" sz="23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Tijdelijke aanduiding voor tekst 2">
            <a:extLst>
              <a:ext uri="{FF2B5EF4-FFF2-40B4-BE49-F238E27FC236}">
                <a16:creationId xmlns:a16="http://schemas.microsoft.com/office/drawing/2014/main" id="{8A6F705B-9721-1494-2F07-0DFC04B5CFDD}"/>
              </a:ext>
            </a:extLst>
          </p:cNvPr>
          <p:cNvSpPr txBox="1">
            <a:spLocks/>
          </p:cNvSpPr>
          <p:nvPr/>
        </p:nvSpPr>
        <p:spPr>
          <a:xfrm>
            <a:off x="446315" y="1121225"/>
            <a:ext cx="2928256" cy="4200579"/>
          </a:xfrm>
          <a:prstGeom prst="rect">
            <a:avLst/>
          </a:prstGeom>
        </p:spPr>
        <p:txBody>
          <a:bodyPr/>
          <a:lstStyle>
            <a:lvl1pPr marL="0" indent="0" algn="l" defTabSz="914126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l" defTabSz="914126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269919" indent="-269919" algn="l" defTabSz="914126" rtl="0" eaLnBrk="1" latinLnBrk="0" hangingPunct="1">
              <a:lnSpc>
                <a:spcPct val="110000"/>
              </a:lnSpc>
              <a:spcBef>
                <a:spcPts val="2099"/>
              </a:spcBef>
              <a:buFont typeface="Verdana" pitchFamily="34" charset="0"/>
              <a:buChar char="•"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269919" indent="-269919" algn="l" defTabSz="914126" rtl="0" eaLnBrk="1" latinLnBrk="0" hangingPunct="1">
              <a:lnSpc>
                <a:spcPct val="110000"/>
              </a:lnSpc>
              <a:spcBef>
                <a:spcPts val="2099"/>
              </a:spcBef>
              <a:buFont typeface="Verdana" pitchFamily="34" charset="0"/>
              <a:buChar char="•"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809757" indent="-269919" algn="l" defTabSz="914126" rtl="0" eaLnBrk="1" latinLnBrk="0" hangingPunct="1">
              <a:lnSpc>
                <a:spcPct val="110000"/>
              </a:lnSpc>
              <a:spcBef>
                <a:spcPts val="0"/>
              </a:spcBef>
              <a:buFont typeface="Verdana" pitchFamily="34" charset="0"/>
              <a:buChar char="–"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3846" indent="-228531" algn="l" defTabSz="91412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08" indent="-228531" algn="l" defTabSz="91412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1" indent="-228531" algn="l" defTabSz="91412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1" algn="l" defTabSz="91412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endParaRPr lang="nl-NL" sz="20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lvl="0"/>
            <a:r>
              <a:rPr lang="nl-NL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The </a:t>
            </a:r>
            <a:r>
              <a:rPr lang="nl-NL" sz="20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continental</a:t>
            </a:r>
            <a:r>
              <a:rPr lang="nl-NL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nl-NL" sz="20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shelf</a:t>
            </a:r>
            <a:r>
              <a:rPr lang="nl-NL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is </a:t>
            </a:r>
            <a:r>
              <a:rPr lang="nl-NL" sz="20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intersected</a:t>
            </a:r>
            <a:r>
              <a:rPr lang="nl-NL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nl-NL" sz="20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by</a:t>
            </a:r>
            <a:r>
              <a:rPr lang="nl-NL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multiple </a:t>
            </a:r>
            <a:r>
              <a:rPr lang="nl-NL" sz="2000" b="1" dirty="0" err="1">
                <a:solidFill>
                  <a:srgbClr val="0070C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seabed</a:t>
            </a:r>
            <a:r>
              <a:rPr lang="nl-NL" sz="2000" b="1" dirty="0">
                <a:solidFill>
                  <a:srgbClr val="0070C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nl-NL" sz="2000" b="1" dirty="0" err="1">
                <a:solidFill>
                  <a:srgbClr val="0070C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troughs</a:t>
            </a:r>
            <a:r>
              <a:rPr lang="nl-NL" sz="2000" b="1" dirty="0">
                <a:solidFill>
                  <a:srgbClr val="0070C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.</a:t>
            </a:r>
            <a:endParaRPr lang="nl-NL" sz="2000" dirty="0">
              <a:solidFill>
                <a:srgbClr val="0070C0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lvl="0"/>
            <a:endParaRPr lang="nl-NL" sz="2000" b="1" dirty="0">
              <a:solidFill>
                <a:srgbClr val="0070C0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lvl="0"/>
            <a:endParaRPr lang="nl-NL" sz="20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FCEC57DD-3A78-ADDF-E614-3A693214DE41}"/>
              </a:ext>
            </a:extLst>
          </p:cNvPr>
          <p:cNvSpPr txBox="1"/>
          <p:nvPr/>
        </p:nvSpPr>
        <p:spPr>
          <a:xfrm>
            <a:off x="9448800" y="4297181"/>
            <a:ext cx="274320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nl-NL" dirty="0"/>
              <a:t>Source: Turner et al., 2017</a:t>
            </a: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0B3867A7-CE9B-F454-095D-797442E452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4809" y="2908097"/>
            <a:ext cx="7321926" cy="3949903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4283A1F5-46E0-4D82-D89F-92787AF46134}"/>
              </a:ext>
            </a:extLst>
          </p:cNvPr>
          <p:cNvSpPr txBox="1"/>
          <p:nvPr/>
        </p:nvSpPr>
        <p:spPr>
          <a:xfrm>
            <a:off x="7416800" y="6304002"/>
            <a:ext cx="2743200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nl-NL" dirty="0"/>
              <a:t>Source: </a:t>
            </a:r>
            <a:r>
              <a:rPr lang="nl-NL" dirty="0" err="1"/>
              <a:t>Naughten</a:t>
            </a:r>
            <a:r>
              <a:rPr lang="nl-NL" dirty="0"/>
              <a:t> et al., 2022</a:t>
            </a:r>
          </a:p>
        </p:txBody>
      </p:sp>
    </p:spTree>
    <p:extLst>
      <p:ext uri="{BB962C8B-B14F-4D97-AF65-F5344CB8AC3E}">
        <p14:creationId xmlns:p14="http://schemas.microsoft.com/office/powerpoint/2010/main" val="4827641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>
            <a:extLst>
              <a:ext uri="{FF2B5EF4-FFF2-40B4-BE49-F238E27FC236}">
                <a16:creationId xmlns:a16="http://schemas.microsoft.com/office/drawing/2014/main" id="{8D7CD8E0-5AF9-EBB0-3F9A-1B91C61CD0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31710" r="10714" b="24921"/>
          <a:stretch/>
        </p:blipFill>
        <p:spPr>
          <a:xfrm>
            <a:off x="4062134" y="713434"/>
            <a:ext cx="6851401" cy="4254512"/>
          </a:xfrm>
          <a:prstGeom prst="rect">
            <a:avLst/>
          </a:prstGeom>
        </p:spPr>
      </p:pic>
      <p:sp>
        <p:nvSpPr>
          <p:cNvPr id="9" name="Tekstvak 8">
            <a:extLst>
              <a:ext uri="{FF2B5EF4-FFF2-40B4-BE49-F238E27FC236}">
                <a16:creationId xmlns:a16="http://schemas.microsoft.com/office/drawing/2014/main" id="{B1AB7CA0-312F-DBFB-3DB3-08F1EFBA65FA}"/>
              </a:ext>
            </a:extLst>
          </p:cNvPr>
          <p:cNvSpPr txBox="1"/>
          <p:nvPr/>
        </p:nvSpPr>
        <p:spPr>
          <a:xfrm>
            <a:off x="6313713" y="4967946"/>
            <a:ext cx="2547257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nl-NL" dirty="0"/>
              <a:t>Source: Jenkins et al, 2016</a:t>
            </a:r>
          </a:p>
        </p:txBody>
      </p:sp>
      <p:sp>
        <p:nvSpPr>
          <p:cNvPr id="17" name="Titel 2">
            <a:extLst>
              <a:ext uri="{FF2B5EF4-FFF2-40B4-BE49-F238E27FC236}">
                <a16:creationId xmlns:a16="http://schemas.microsoft.com/office/drawing/2014/main" id="{B2E222ED-968D-09EE-C9ED-073990F4E038}"/>
              </a:ext>
            </a:extLst>
          </p:cNvPr>
          <p:cNvSpPr txBox="1">
            <a:spLocks/>
          </p:cNvSpPr>
          <p:nvPr/>
        </p:nvSpPr>
        <p:spPr>
          <a:xfrm>
            <a:off x="446315" y="321989"/>
            <a:ext cx="3615819" cy="1080000"/>
          </a:xfrm>
          <a:prstGeom prst="rect">
            <a:avLst/>
          </a:prstGeom>
        </p:spPr>
        <p:txBody>
          <a:bodyPr/>
          <a:lstStyle>
            <a:lvl1pPr algn="l" defTabSz="914126" rtl="0" eaLnBrk="1" latinLnBrk="0" hangingPunct="1">
              <a:spcBef>
                <a:spcPct val="0"/>
              </a:spcBef>
              <a:buNone/>
              <a:defRPr sz="2099" b="0" i="0" kern="1200">
                <a:solidFill>
                  <a:schemeClr val="tx1"/>
                </a:solidFill>
                <a:latin typeface="Merriweather Regular" panose="02060503050406030704" pitchFamily="18" charset="77"/>
                <a:ea typeface="+mj-ea"/>
                <a:cs typeface="+mj-cs"/>
              </a:defRPr>
            </a:lvl1pPr>
          </a:lstStyle>
          <a:p>
            <a:pPr lvl="0"/>
            <a:r>
              <a:rPr lang="nl-NL" sz="2300" b="1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Introduction</a:t>
            </a:r>
            <a:endParaRPr lang="nl-NL" sz="23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8" name="Tekstvak 17">
            <a:extLst>
              <a:ext uri="{FF2B5EF4-FFF2-40B4-BE49-F238E27FC236}">
                <a16:creationId xmlns:a16="http://schemas.microsoft.com/office/drawing/2014/main" id="{EEF70C0D-D22B-9C75-F3F9-C11601AED81B}"/>
              </a:ext>
            </a:extLst>
          </p:cNvPr>
          <p:cNvSpPr txBox="1"/>
          <p:nvPr/>
        </p:nvSpPr>
        <p:spPr>
          <a:xfrm>
            <a:off x="475844" y="2226012"/>
            <a:ext cx="3109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>
                <a:latin typeface="+mj-lt"/>
              </a:rPr>
              <a:t>Zonal</a:t>
            </a:r>
            <a:r>
              <a:rPr lang="nl-NL" dirty="0">
                <a:latin typeface="+mj-lt"/>
              </a:rPr>
              <a:t> Wind Stress (</a:t>
            </a:r>
            <a:r>
              <a:rPr lang="nl-NL" dirty="0" err="1">
                <a:latin typeface="+mj-lt"/>
              </a:rPr>
              <a:t>and</a:t>
            </a:r>
            <a:r>
              <a:rPr lang="nl-NL" dirty="0">
                <a:latin typeface="+mj-lt"/>
              </a:rPr>
              <a:t> </a:t>
            </a:r>
            <a:r>
              <a:rPr lang="nl-NL" dirty="0" err="1">
                <a:latin typeface="+mj-lt"/>
              </a:rPr>
              <a:t>curl</a:t>
            </a:r>
            <a:r>
              <a:rPr lang="nl-NL" dirty="0">
                <a:latin typeface="+mj-lt"/>
              </a:rPr>
              <a:t>)</a:t>
            </a:r>
          </a:p>
        </p:txBody>
      </p:sp>
      <p:sp>
        <p:nvSpPr>
          <p:cNvPr id="19" name="Tekstvak 18">
            <a:extLst>
              <a:ext uri="{FF2B5EF4-FFF2-40B4-BE49-F238E27FC236}">
                <a16:creationId xmlns:a16="http://schemas.microsoft.com/office/drawing/2014/main" id="{EE6B4A13-C668-1C96-A6C8-D6798FC78EB5}"/>
              </a:ext>
            </a:extLst>
          </p:cNvPr>
          <p:cNvSpPr txBox="1"/>
          <p:nvPr/>
        </p:nvSpPr>
        <p:spPr>
          <a:xfrm>
            <a:off x="444311" y="3514889"/>
            <a:ext cx="25868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>
                <a:latin typeface="+mj-lt"/>
              </a:rPr>
              <a:t>Shelf</a:t>
            </a:r>
            <a:r>
              <a:rPr lang="nl-NL" dirty="0">
                <a:latin typeface="+mj-lt"/>
              </a:rPr>
              <a:t> Break </a:t>
            </a:r>
            <a:r>
              <a:rPr lang="nl-NL" dirty="0" err="1">
                <a:latin typeface="+mj-lt"/>
              </a:rPr>
              <a:t>Undercurrent</a:t>
            </a:r>
            <a:endParaRPr lang="nl-NL" dirty="0">
              <a:latin typeface="+mj-lt"/>
            </a:endParaRPr>
          </a:p>
        </p:txBody>
      </p:sp>
      <p:sp>
        <p:nvSpPr>
          <p:cNvPr id="20" name="Tekstvak 19">
            <a:extLst>
              <a:ext uri="{FF2B5EF4-FFF2-40B4-BE49-F238E27FC236}">
                <a16:creationId xmlns:a16="http://schemas.microsoft.com/office/drawing/2014/main" id="{7EE7DDAF-1C77-01EA-D4F1-AD2561134067}"/>
              </a:ext>
            </a:extLst>
          </p:cNvPr>
          <p:cNvSpPr txBox="1"/>
          <p:nvPr/>
        </p:nvSpPr>
        <p:spPr>
          <a:xfrm>
            <a:off x="475844" y="4715757"/>
            <a:ext cx="2523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latin typeface="+mj-lt"/>
              </a:rPr>
              <a:t>Heat </a:t>
            </a:r>
            <a:r>
              <a:rPr lang="nl-NL" dirty="0" err="1">
                <a:latin typeface="+mj-lt"/>
              </a:rPr>
              <a:t>Advection</a:t>
            </a:r>
            <a:r>
              <a:rPr lang="nl-NL" dirty="0">
                <a:latin typeface="+mj-lt"/>
              </a:rPr>
              <a:t> on </a:t>
            </a:r>
            <a:r>
              <a:rPr lang="nl-NL" dirty="0" err="1">
                <a:latin typeface="+mj-lt"/>
              </a:rPr>
              <a:t>Shelf</a:t>
            </a:r>
            <a:endParaRPr lang="nl-NL" dirty="0">
              <a:latin typeface="+mj-lt"/>
            </a:endParaRPr>
          </a:p>
        </p:txBody>
      </p:sp>
      <p:sp>
        <p:nvSpPr>
          <p:cNvPr id="21" name="Tekstvak 20">
            <a:extLst>
              <a:ext uri="{FF2B5EF4-FFF2-40B4-BE49-F238E27FC236}">
                <a16:creationId xmlns:a16="http://schemas.microsoft.com/office/drawing/2014/main" id="{09FDE03E-991F-14E0-B7B0-00428D370053}"/>
              </a:ext>
            </a:extLst>
          </p:cNvPr>
          <p:cNvSpPr txBox="1"/>
          <p:nvPr/>
        </p:nvSpPr>
        <p:spPr>
          <a:xfrm>
            <a:off x="988940" y="5926034"/>
            <a:ext cx="1414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>
                <a:latin typeface="+mj-lt"/>
              </a:rPr>
              <a:t>Glacial</a:t>
            </a:r>
            <a:r>
              <a:rPr lang="nl-NL" dirty="0">
                <a:latin typeface="+mj-lt"/>
              </a:rPr>
              <a:t> </a:t>
            </a:r>
            <a:r>
              <a:rPr lang="nl-NL" dirty="0" err="1">
                <a:latin typeface="+mj-lt"/>
              </a:rPr>
              <a:t>Melt</a:t>
            </a:r>
            <a:endParaRPr lang="nl-NL" dirty="0">
              <a:latin typeface="+mj-lt"/>
            </a:endParaRPr>
          </a:p>
        </p:txBody>
      </p:sp>
      <p:sp>
        <p:nvSpPr>
          <p:cNvPr id="22" name="Pijl: omlaag 21">
            <a:extLst>
              <a:ext uri="{FF2B5EF4-FFF2-40B4-BE49-F238E27FC236}">
                <a16:creationId xmlns:a16="http://schemas.microsoft.com/office/drawing/2014/main" id="{E4371935-B371-AD88-5C24-C3386AB02786}"/>
              </a:ext>
            </a:extLst>
          </p:cNvPr>
          <p:cNvSpPr/>
          <p:nvPr/>
        </p:nvSpPr>
        <p:spPr>
          <a:xfrm>
            <a:off x="1392185" y="5262186"/>
            <a:ext cx="433345" cy="646331"/>
          </a:xfrm>
          <a:prstGeom prst="down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atin typeface="+mj-lt"/>
            </a:endParaRPr>
          </a:p>
        </p:txBody>
      </p:sp>
      <p:sp>
        <p:nvSpPr>
          <p:cNvPr id="24" name="Pijl: omlaag 23">
            <a:extLst>
              <a:ext uri="{FF2B5EF4-FFF2-40B4-BE49-F238E27FC236}">
                <a16:creationId xmlns:a16="http://schemas.microsoft.com/office/drawing/2014/main" id="{462C271A-3D98-36B8-9F78-8F576D509B70}"/>
              </a:ext>
            </a:extLst>
          </p:cNvPr>
          <p:cNvSpPr/>
          <p:nvPr/>
        </p:nvSpPr>
        <p:spPr>
          <a:xfrm>
            <a:off x="1392184" y="3972769"/>
            <a:ext cx="433345" cy="646331"/>
          </a:xfrm>
          <a:prstGeom prst="down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atin typeface="+mj-lt"/>
            </a:endParaRPr>
          </a:p>
        </p:txBody>
      </p:sp>
      <p:sp>
        <p:nvSpPr>
          <p:cNvPr id="25" name="Pijl: omlaag 24">
            <a:extLst>
              <a:ext uri="{FF2B5EF4-FFF2-40B4-BE49-F238E27FC236}">
                <a16:creationId xmlns:a16="http://schemas.microsoft.com/office/drawing/2014/main" id="{9151308C-2BE4-011E-2B0F-224382AD12BE}"/>
              </a:ext>
            </a:extLst>
          </p:cNvPr>
          <p:cNvSpPr/>
          <p:nvPr/>
        </p:nvSpPr>
        <p:spPr>
          <a:xfrm>
            <a:off x="1392183" y="2868558"/>
            <a:ext cx="433345" cy="646331"/>
          </a:xfrm>
          <a:prstGeom prst="down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atin typeface="+mj-lt"/>
            </a:endParaRPr>
          </a:p>
        </p:txBody>
      </p:sp>
      <p:sp>
        <p:nvSpPr>
          <p:cNvPr id="12" name="Tekstvak 11">
            <a:extLst>
              <a:ext uri="{FF2B5EF4-FFF2-40B4-BE49-F238E27FC236}">
                <a16:creationId xmlns:a16="http://schemas.microsoft.com/office/drawing/2014/main" id="{7B758EBF-4532-A4DA-CD7B-38558E70F89F}"/>
              </a:ext>
            </a:extLst>
          </p:cNvPr>
          <p:cNvSpPr txBox="1"/>
          <p:nvPr/>
        </p:nvSpPr>
        <p:spPr>
          <a:xfrm>
            <a:off x="3424925" y="5908517"/>
            <a:ext cx="8592903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nl-NL" sz="2000" dirty="0">
                <a:latin typeface="+mj-lt"/>
              </a:rPr>
              <a:t>“An </a:t>
            </a:r>
            <a:r>
              <a:rPr lang="nl-NL" sz="2000" dirty="0" err="1">
                <a:solidFill>
                  <a:srgbClr val="0070C0"/>
                </a:solidFill>
                <a:latin typeface="+mj-lt"/>
              </a:rPr>
              <a:t>eastward</a:t>
            </a:r>
            <a:r>
              <a:rPr lang="nl-NL" sz="2000" dirty="0">
                <a:solidFill>
                  <a:srgbClr val="0070C0"/>
                </a:solidFill>
                <a:latin typeface="+mj-lt"/>
              </a:rPr>
              <a:t> wind </a:t>
            </a:r>
            <a:r>
              <a:rPr lang="nl-NL" sz="2000" dirty="0" err="1">
                <a:solidFill>
                  <a:srgbClr val="0070C0"/>
                </a:solidFill>
                <a:latin typeface="+mj-lt"/>
              </a:rPr>
              <a:t>anomaly</a:t>
            </a:r>
            <a:r>
              <a:rPr lang="nl-NL" sz="2000" dirty="0">
                <a:latin typeface="+mj-lt"/>
              </a:rPr>
              <a:t> leads </a:t>
            </a:r>
            <a:r>
              <a:rPr lang="nl-NL" sz="2000" dirty="0" err="1">
                <a:latin typeface="+mj-lt"/>
              </a:rPr>
              <a:t>to</a:t>
            </a:r>
            <a:r>
              <a:rPr lang="nl-NL" sz="2000" dirty="0">
                <a:latin typeface="+mj-lt"/>
              </a:rPr>
              <a:t> a </a:t>
            </a:r>
            <a:r>
              <a:rPr lang="nl-NL" sz="2000" dirty="0" err="1">
                <a:solidFill>
                  <a:srgbClr val="0070C0"/>
                </a:solidFill>
                <a:latin typeface="+mj-lt"/>
              </a:rPr>
              <a:t>stronger</a:t>
            </a:r>
            <a:r>
              <a:rPr lang="nl-NL" sz="2000" dirty="0">
                <a:solidFill>
                  <a:srgbClr val="0070C0"/>
                </a:solidFill>
                <a:latin typeface="+mj-lt"/>
              </a:rPr>
              <a:t> </a:t>
            </a:r>
            <a:r>
              <a:rPr lang="nl-NL" sz="2000" dirty="0" err="1">
                <a:solidFill>
                  <a:srgbClr val="0070C0"/>
                </a:solidFill>
                <a:latin typeface="+mj-lt"/>
              </a:rPr>
              <a:t>shelf</a:t>
            </a:r>
            <a:r>
              <a:rPr lang="nl-NL" sz="2000" dirty="0">
                <a:solidFill>
                  <a:srgbClr val="0070C0"/>
                </a:solidFill>
                <a:latin typeface="+mj-lt"/>
              </a:rPr>
              <a:t> break </a:t>
            </a:r>
            <a:r>
              <a:rPr lang="nl-NL" sz="2000" dirty="0" err="1">
                <a:solidFill>
                  <a:srgbClr val="0070C0"/>
                </a:solidFill>
                <a:latin typeface="+mj-lt"/>
              </a:rPr>
              <a:t>current</a:t>
            </a:r>
            <a:r>
              <a:rPr lang="nl-NL" sz="2000" dirty="0">
                <a:latin typeface="+mj-lt"/>
              </a:rPr>
              <a:t>, </a:t>
            </a:r>
            <a:r>
              <a:rPr lang="nl-NL" sz="2000" dirty="0" err="1">
                <a:latin typeface="+mj-lt"/>
              </a:rPr>
              <a:t>which</a:t>
            </a:r>
            <a:r>
              <a:rPr lang="nl-NL" sz="2000" dirty="0">
                <a:latin typeface="+mj-lt"/>
              </a:rPr>
              <a:t> leads </a:t>
            </a:r>
            <a:r>
              <a:rPr lang="nl-NL" sz="2000" dirty="0" err="1">
                <a:latin typeface="+mj-lt"/>
              </a:rPr>
              <a:t>to</a:t>
            </a:r>
            <a:r>
              <a:rPr lang="nl-NL" sz="2000" dirty="0">
                <a:latin typeface="+mj-lt"/>
              </a:rPr>
              <a:t> </a:t>
            </a:r>
            <a:r>
              <a:rPr lang="nl-NL" sz="2000" dirty="0">
                <a:solidFill>
                  <a:srgbClr val="0070C0"/>
                </a:solidFill>
                <a:latin typeface="+mj-lt"/>
              </a:rPr>
              <a:t>more heat </a:t>
            </a:r>
            <a:r>
              <a:rPr lang="nl-NL" sz="2000" dirty="0" err="1">
                <a:solidFill>
                  <a:srgbClr val="0070C0"/>
                </a:solidFill>
                <a:latin typeface="+mj-lt"/>
              </a:rPr>
              <a:t>advection</a:t>
            </a:r>
            <a:r>
              <a:rPr lang="nl-NL" sz="2000" dirty="0">
                <a:latin typeface="+mj-lt"/>
              </a:rPr>
              <a:t> on </a:t>
            </a:r>
            <a:r>
              <a:rPr lang="nl-NL" sz="2000" dirty="0" err="1">
                <a:latin typeface="+mj-lt"/>
              </a:rPr>
              <a:t>the</a:t>
            </a:r>
            <a:r>
              <a:rPr lang="nl-NL" sz="2000" dirty="0">
                <a:latin typeface="+mj-lt"/>
              </a:rPr>
              <a:t> </a:t>
            </a:r>
            <a:r>
              <a:rPr lang="nl-NL" sz="2000" dirty="0" err="1">
                <a:latin typeface="+mj-lt"/>
              </a:rPr>
              <a:t>shelf</a:t>
            </a:r>
            <a:r>
              <a:rPr lang="nl-NL" sz="2000" dirty="0">
                <a:latin typeface="+mj-lt"/>
              </a:rPr>
              <a:t> </a:t>
            </a:r>
            <a:r>
              <a:rPr lang="nl-NL" sz="2000" dirty="0" err="1">
                <a:latin typeface="+mj-lt"/>
              </a:rPr>
              <a:t>and</a:t>
            </a:r>
            <a:r>
              <a:rPr lang="nl-NL" sz="2000" dirty="0">
                <a:latin typeface="+mj-lt"/>
              </a:rPr>
              <a:t> </a:t>
            </a:r>
            <a:r>
              <a:rPr lang="nl-NL" sz="2000" dirty="0" err="1">
                <a:latin typeface="+mj-lt"/>
              </a:rPr>
              <a:t>therefore</a:t>
            </a:r>
            <a:r>
              <a:rPr lang="nl-NL" sz="2000" dirty="0">
                <a:latin typeface="+mj-lt"/>
              </a:rPr>
              <a:t> </a:t>
            </a:r>
            <a:r>
              <a:rPr lang="nl-NL" sz="2000" dirty="0" err="1">
                <a:latin typeface="+mj-lt"/>
              </a:rPr>
              <a:t>to</a:t>
            </a:r>
            <a:r>
              <a:rPr lang="nl-NL" sz="2000" dirty="0">
                <a:latin typeface="+mj-lt"/>
              </a:rPr>
              <a:t> </a:t>
            </a:r>
            <a:r>
              <a:rPr lang="nl-NL" sz="2000" dirty="0">
                <a:solidFill>
                  <a:srgbClr val="0070C0"/>
                </a:solidFill>
                <a:latin typeface="+mj-lt"/>
              </a:rPr>
              <a:t>more </a:t>
            </a:r>
            <a:r>
              <a:rPr lang="nl-NL" sz="2000" dirty="0" err="1">
                <a:solidFill>
                  <a:srgbClr val="0070C0"/>
                </a:solidFill>
                <a:latin typeface="+mj-lt"/>
              </a:rPr>
              <a:t>glacial</a:t>
            </a:r>
            <a:r>
              <a:rPr lang="nl-NL" sz="2000" dirty="0">
                <a:solidFill>
                  <a:srgbClr val="0070C0"/>
                </a:solidFill>
                <a:latin typeface="+mj-lt"/>
              </a:rPr>
              <a:t> </a:t>
            </a:r>
            <a:r>
              <a:rPr lang="nl-NL" sz="2000" dirty="0" err="1">
                <a:solidFill>
                  <a:srgbClr val="0070C0"/>
                </a:solidFill>
                <a:latin typeface="+mj-lt"/>
              </a:rPr>
              <a:t>melt</a:t>
            </a:r>
            <a:r>
              <a:rPr lang="nl-NL" sz="2000" dirty="0">
                <a:latin typeface="+mj-lt"/>
              </a:rPr>
              <a:t>.”</a:t>
            </a:r>
          </a:p>
        </p:txBody>
      </p:sp>
      <p:sp>
        <p:nvSpPr>
          <p:cNvPr id="13" name="Rechthoek 12">
            <a:extLst>
              <a:ext uri="{FF2B5EF4-FFF2-40B4-BE49-F238E27FC236}">
                <a16:creationId xmlns:a16="http://schemas.microsoft.com/office/drawing/2014/main" id="{1A17DA6B-DE80-91A0-5919-1B015C39A04E}"/>
              </a:ext>
            </a:extLst>
          </p:cNvPr>
          <p:cNvSpPr/>
          <p:nvPr/>
        </p:nvSpPr>
        <p:spPr>
          <a:xfrm>
            <a:off x="280880" y="2011182"/>
            <a:ext cx="2913746" cy="451288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300918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ACBEE996-D9E3-804D-0E8C-815FDDF759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0734" y="514568"/>
            <a:ext cx="4732549" cy="3881636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1B9790C1-9D9E-042F-E05B-DF7D99294C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836" y="560578"/>
            <a:ext cx="4962075" cy="3923285"/>
          </a:xfrm>
          <a:prstGeom prst="rect">
            <a:avLst/>
          </a:prstGeom>
        </p:spPr>
      </p:pic>
      <p:sp>
        <p:nvSpPr>
          <p:cNvPr id="8" name="Tekstvak 7">
            <a:extLst>
              <a:ext uri="{FF2B5EF4-FFF2-40B4-BE49-F238E27FC236}">
                <a16:creationId xmlns:a16="http://schemas.microsoft.com/office/drawing/2014/main" id="{A8F3709F-B7D4-5BF7-95CF-351BF3C3AEC9}"/>
              </a:ext>
            </a:extLst>
          </p:cNvPr>
          <p:cNvSpPr txBox="1"/>
          <p:nvPr/>
        </p:nvSpPr>
        <p:spPr>
          <a:xfrm>
            <a:off x="9056914" y="4454070"/>
            <a:ext cx="313508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nl-NL" dirty="0"/>
              <a:t>Source: Holland et al., 2019</a:t>
            </a:r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74797FA3-ACD2-5797-DA90-BF998C938022}"/>
              </a:ext>
            </a:extLst>
          </p:cNvPr>
          <p:cNvSpPr txBox="1"/>
          <p:nvPr/>
        </p:nvSpPr>
        <p:spPr>
          <a:xfrm>
            <a:off x="3864429" y="4626907"/>
            <a:ext cx="313508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nl-NL" dirty="0"/>
              <a:t>Source: </a:t>
            </a:r>
            <a:r>
              <a:rPr lang="nl-NL" dirty="0" err="1"/>
              <a:t>Naughten</a:t>
            </a:r>
            <a:r>
              <a:rPr lang="nl-NL" dirty="0"/>
              <a:t> et al., 2022</a:t>
            </a: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62B118DC-DE45-A555-7001-812D1582E0CD}"/>
              </a:ext>
            </a:extLst>
          </p:cNvPr>
          <p:cNvSpPr txBox="1"/>
          <p:nvPr/>
        </p:nvSpPr>
        <p:spPr>
          <a:xfrm>
            <a:off x="4371982" y="5505366"/>
            <a:ext cx="7820018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nl-NL" sz="2000" dirty="0" err="1">
                <a:latin typeface="+mj-lt"/>
              </a:rPr>
              <a:t>Clear</a:t>
            </a:r>
            <a:r>
              <a:rPr lang="nl-NL" sz="2000" dirty="0">
                <a:latin typeface="+mj-lt"/>
              </a:rPr>
              <a:t> </a:t>
            </a:r>
            <a:r>
              <a:rPr lang="nl-NL" sz="2000" dirty="0" err="1">
                <a:latin typeface="+mj-lt"/>
              </a:rPr>
              <a:t>correlation</a:t>
            </a:r>
            <a:r>
              <a:rPr lang="nl-NL" sz="2000" dirty="0">
                <a:latin typeface="+mj-lt"/>
              </a:rPr>
              <a:t> </a:t>
            </a:r>
            <a:r>
              <a:rPr lang="nl-NL" sz="2000" dirty="0" err="1">
                <a:latin typeface="+mj-lt"/>
              </a:rPr>
              <a:t>between</a:t>
            </a:r>
            <a:r>
              <a:rPr lang="nl-NL" sz="2000" dirty="0">
                <a:latin typeface="+mj-lt"/>
              </a:rPr>
              <a:t> </a:t>
            </a:r>
            <a:r>
              <a:rPr lang="nl-NL" sz="2000" dirty="0" err="1">
                <a:latin typeface="+mj-lt"/>
              </a:rPr>
              <a:t>winds</a:t>
            </a:r>
            <a:r>
              <a:rPr lang="nl-NL" sz="2000" dirty="0">
                <a:latin typeface="+mj-lt"/>
              </a:rPr>
              <a:t> at </a:t>
            </a:r>
            <a:r>
              <a:rPr lang="nl-NL" sz="2000" dirty="0" err="1">
                <a:latin typeface="+mj-lt"/>
              </a:rPr>
              <a:t>shelf</a:t>
            </a:r>
            <a:r>
              <a:rPr lang="nl-NL" sz="2000" dirty="0">
                <a:latin typeface="+mj-lt"/>
              </a:rPr>
              <a:t> break </a:t>
            </a:r>
            <a:r>
              <a:rPr lang="nl-NL" sz="2000" dirty="0" err="1">
                <a:latin typeface="+mj-lt"/>
              </a:rPr>
              <a:t>and</a:t>
            </a:r>
            <a:r>
              <a:rPr lang="nl-NL" sz="2000" dirty="0">
                <a:latin typeface="+mj-lt"/>
              </a:rPr>
              <a:t> IPO.</a:t>
            </a:r>
          </a:p>
          <a:p>
            <a:r>
              <a:rPr lang="nl-NL" sz="2000" dirty="0">
                <a:latin typeface="+mj-lt"/>
              </a:rPr>
              <a:t>The </a:t>
            </a:r>
            <a:r>
              <a:rPr lang="nl-NL" sz="2000" dirty="0" err="1">
                <a:latin typeface="+mj-lt"/>
              </a:rPr>
              <a:t>idea</a:t>
            </a:r>
            <a:r>
              <a:rPr lang="nl-NL" sz="2000" dirty="0">
                <a:latin typeface="+mj-lt"/>
              </a:rPr>
              <a:t> is </a:t>
            </a:r>
            <a:r>
              <a:rPr lang="nl-NL" sz="2000" dirty="0" err="1">
                <a:latin typeface="+mj-lt"/>
              </a:rPr>
              <a:t>that</a:t>
            </a:r>
            <a:r>
              <a:rPr lang="nl-NL" sz="2000" dirty="0">
                <a:latin typeface="+mj-lt"/>
              </a:rPr>
              <a:t> these </a:t>
            </a:r>
            <a:r>
              <a:rPr lang="nl-NL" sz="2000" dirty="0" err="1">
                <a:latin typeface="+mj-lt"/>
              </a:rPr>
              <a:t>winds</a:t>
            </a:r>
            <a:r>
              <a:rPr lang="nl-NL" sz="2000" dirty="0">
                <a:latin typeface="+mj-lt"/>
              </a:rPr>
              <a:t> drive </a:t>
            </a:r>
            <a:r>
              <a:rPr lang="nl-NL" sz="2000" dirty="0" err="1">
                <a:latin typeface="+mj-lt"/>
              </a:rPr>
              <a:t>an</a:t>
            </a:r>
            <a:r>
              <a:rPr lang="nl-NL" sz="2000" dirty="0">
                <a:latin typeface="+mj-lt"/>
              </a:rPr>
              <a:t> </a:t>
            </a:r>
            <a:r>
              <a:rPr lang="nl-NL" sz="2000" dirty="0" err="1">
                <a:latin typeface="+mj-lt"/>
              </a:rPr>
              <a:t>undercurrent</a:t>
            </a:r>
            <a:r>
              <a:rPr lang="nl-NL" sz="2000" dirty="0">
                <a:latin typeface="+mj-lt"/>
              </a:rPr>
              <a:t> </a:t>
            </a:r>
            <a:r>
              <a:rPr lang="nl-NL" sz="2000" dirty="0" err="1">
                <a:latin typeface="+mj-lt"/>
              </a:rPr>
              <a:t>along</a:t>
            </a:r>
            <a:r>
              <a:rPr lang="nl-NL" sz="2000" dirty="0">
                <a:latin typeface="+mj-lt"/>
              </a:rPr>
              <a:t> </a:t>
            </a:r>
            <a:r>
              <a:rPr lang="nl-NL" sz="2000" dirty="0" err="1">
                <a:latin typeface="+mj-lt"/>
              </a:rPr>
              <a:t>the</a:t>
            </a:r>
            <a:r>
              <a:rPr lang="nl-NL" sz="2000" dirty="0">
                <a:latin typeface="+mj-lt"/>
              </a:rPr>
              <a:t> </a:t>
            </a:r>
            <a:r>
              <a:rPr lang="nl-NL" sz="2000" dirty="0" err="1">
                <a:latin typeface="+mj-lt"/>
              </a:rPr>
              <a:t>shelf</a:t>
            </a:r>
            <a:r>
              <a:rPr lang="nl-NL" sz="2000" dirty="0">
                <a:latin typeface="+mj-lt"/>
              </a:rPr>
              <a:t> break, </a:t>
            </a:r>
            <a:r>
              <a:rPr lang="nl-NL" sz="2000" dirty="0" err="1">
                <a:latin typeface="+mj-lt"/>
              </a:rPr>
              <a:t>which</a:t>
            </a:r>
            <a:r>
              <a:rPr lang="nl-NL" sz="2000" dirty="0">
                <a:latin typeface="+mj-lt"/>
              </a:rPr>
              <a:t> </a:t>
            </a:r>
            <a:r>
              <a:rPr lang="nl-NL" sz="2000" dirty="0" err="1">
                <a:latin typeface="+mj-lt"/>
              </a:rPr>
              <a:t>bring</a:t>
            </a:r>
            <a:r>
              <a:rPr lang="nl-NL" sz="2000" dirty="0">
                <a:latin typeface="+mj-lt"/>
              </a:rPr>
              <a:t> warm water on </a:t>
            </a:r>
            <a:r>
              <a:rPr lang="nl-NL" sz="2000" dirty="0" err="1">
                <a:latin typeface="+mj-lt"/>
              </a:rPr>
              <a:t>the</a:t>
            </a:r>
            <a:r>
              <a:rPr lang="nl-NL" sz="2000" dirty="0">
                <a:latin typeface="+mj-lt"/>
              </a:rPr>
              <a:t> </a:t>
            </a:r>
            <a:r>
              <a:rPr lang="nl-NL" sz="2000" dirty="0" err="1">
                <a:latin typeface="+mj-lt"/>
              </a:rPr>
              <a:t>shelf</a:t>
            </a:r>
            <a:r>
              <a:rPr lang="nl-NL" sz="2000" dirty="0">
                <a:latin typeface="+mj-lt"/>
              </a:rPr>
              <a:t>.</a:t>
            </a:r>
          </a:p>
        </p:txBody>
      </p:sp>
      <p:sp>
        <p:nvSpPr>
          <p:cNvPr id="27" name="Titel 2">
            <a:extLst>
              <a:ext uri="{FF2B5EF4-FFF2-40B4-BE49-F238E27FC236}">
                <a16:creationId xmlns:a16="http://schemas.microsoft.com/office/drawing/2014/main" id="{DAF92D3C-A98F-0990-D310-B2C74442EA63}"/>
              </a:ext>
            </a:extLst>
          </p:cNvPr>
          <p:cNvSpPr txBox="1">
            <a:spLocks/>
          </p:cNvSpPr>
          <p:nvPr/>
        </p:nvSpPr>
        <p:spPr>
          <a:xfrm>
            <a:off x="446315" y="321989"/>
            <a:ext cx="3615819" cy="1080000"/>
          </a:xfrm>
          <a:prstGeom prst="rect">
            <a:avLst/>
          </a:prstGeom>
        </p:spPr>
        <p:txBody>
          <a:bodyPr/>
          <a:lstStyle>
            <a:lvl1pPr algn="l" defTabSz="914126" rtl="0" eaLnBrk="1" latinLnBrk="0" hangingPunct="1">
              <a:spcBef>
                <a:spcPct val="0"/>
              </a:spcBef>
              <a:buNone/>
              <a:defRPr sz="2099" b="0" i="0" kern="1200">
                <a:solidFill>
                  <a:schemeClr val="tx1"/>
                </a:solidFill>
                <a:latin typeface="Merriweather Regular" panose="02060503050406030704" pitchFamily="18" charset="77"/>
                <a:ea typeface="+mj-ea"/>
                <a:cs typeface="+mj-cs"/>
              </a:defRPr>
            </a:lvl1pPr>
          </a:lstStyle>
          <a:p>
            <a:pPr lvl="0"/>
            <a:r>
              <a:rPr lang="nl-NL" sz="2300" b="1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Introduction</a:t>
            </a:r>
            <a:endParaRPr lang="nl-NL" sz="23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8" name="Tekstvak 27">
            <a:extLst>
              <a:ext uri="{FF2B5EF4-FFF2-40B4-BE49-F238E27FC236}">
                <a16:creationId xmlns:a16="http://schemas.microsoft.com/office/drawing/2014/main" id="{C3A6E1E6-258F-E8F3-B8E7-F174B5FE9A65}"/>
              </a:ext>
            </a:extLst>
          </p:cNvPr>
          <p:cNvSpPr txBox="1"/>
          <p:nvPr/>
        </p:nvSpPr>
        <p:spPr>
          <a:xfrm>
            <a:off x="475844" y="2226012"/>
            <a:ext cx="3109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>
                <a:latin typeface="+mj-lt"/>
              </a:rPr>
              <a:t>Zonal</a:t>
            </a:r>
            <a:r>
              <a:rPr lang="nl-NL" dirty="0">
                <a:latin typeface="+mj-lt"/>
              </a:rPr>
              <a:t> Wind Stress (</a:t>
            </a:r>
            <a:r>
              <a:rPr lang="nl-NL" dirty="0" err="1">
                <a:latin typeface="+mj-lt"/>
              </a:rPr>
              <a:t>and</a:t>
            </a:r>
            <a:r>
              <a:rPr lang="nl-NL" dirty="0">
                <a:latin typeface="+mj-lt"/>
              </a:rPr>
              <a:t> </a:t>
            </a:r>
            <a:r>
              <a:rPr lang="nl-NL" dirty="0" err="1">
                <a:latin typeface="+mj-lt"/>
              </a:rPr>
              <a:t>curl</a:t>
            </a:r>
            <a:r>
              <a:rPr lang="nl-NL" dirty="0">
                <a:latin typeface="+mj-lt"/>
              </a:rPr>
              <a:t>)</a:t>
            </a:r>
          </a:p>
        </p:txBody>
      </p:sp>
      <p:sp>
        <p:nvSpPr>
          <p:cNvPr id="29" name="Tekstvak 28">
            <a:extLst>
              <a:ext uri="{FF2B5EF4-FFF2-40B4-BE49-F238E27FC236}">
                <a16:creationId xmlns:a16="http://schemas.microsoft.com/office/drawing/2014/main" id="{3D9469B5-CB35-6959-440E-BFEFFEEF857F}"/>
              </a:ext>
            </a:extLst>
          </p:cNvPr>
          <p:cNvSpPr txBox="1"/>
          <p:nvPr/>
        </p:nvSpPr>
        <p:spPr>
          <a:xfrm>
            <a:off x="444311" y="3514889"/>
            <a:ext cx="25868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>
                <a:latin typeface="+mj-lt"/>
              </a:rPr>
              <a:t>Shelf</a:t>
            </a:r>
            <a:r>
              <a:rPr lang="nl-NL" dirty="0">
                <a:latin typeface="+mj-lt"/>
              </a:rPr>
              <a:t> Break </a:t>
            </a:r>
            <a:r>
              <a:rPr lang="nl-NL" dirty="0" err="1">
                <a:latin typeface="+mj-lt"/>
              </a:rPr>
              <a:t>Undercurrent</a:t>
            </a:r>
            <a:endParaRPr lang="nl-NL" dirty="0">
              <a:latin typeface="+mj-lt"/>
            </a:endParaRPr>
          </a:p>
        </p:txBody>
      </p:sp>
      <p:sp>
        <p:nvSpPr>
          <p:cNvPr id="30" name="Tekstvak 29">
            <a:extLst>
              <a:ext uri="{FF2B5EF4-FFF2-40B4-BE49-F238E27FC236}">
                <a16:creationId xmlns:a16="http://schemas.microsoft.com/office/drawing/2014/main" id="{EB8A8831-6886-6B45-3252-A8A2FB24200F}"/>
              </a:ext>
            </a:extLst>
          </p:cNvPr>
          <p:cNvSpPr txBox="1"/>
          <p:nvPr/>
        </p:nvSpPr>
        <p:spPr>
          <a:xfrm>
            <a:off x="475844" y="4715757"/>
            <a:ext cx="2523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latin typeface="+mj-lt"/>
              </a:rPr>
              <a:t>Heat </a:t>
            </a:r>
            <a:r>
              <a:rPr lang="nl-NL" dirty="0" err="1">
                <a:latin typeface="+mj-lt"/>
              </a:rPr>
              <a:t>Advection</a:t>
            </a:r>
            <a:r>
              <a:rPr lang="nl-NL" dirty="0">
                <a:latin typeface="+mj-lt"/>
              </a:rPr>
              <a:t> on </a:t>
            </a:r>
            <a:r>
              <a:rPr lang="nl-NL" dirty="0" err="1">
                <a:latin typeface="+mj-lt"/>
              </a:rPr>
              <a:t>Shelf</a:t>
            </a:r>
            <a:endParaRPr lang="nl-NL" dirty="0">
              <a:latin typeface="+mj-lt"/>
            </a:endParaRPr>
          </a:p>
        </p:txBody>
      </p:sp>
      <p:sp>
        <p:nvSpPr>
          <p:cNvPr id="31" name="Tekstvak 30">
            <a:extLst>
              <a:ext uri="{FF2B5EF4-FFF2-40B4-BE49-F238E27FC236}">
                <a16:creationId xmlns:a16="http://schemas.microsoft.com/office/drawing/2014/main" id="{934E52FE-4598-72F7-C47C-CB54971D130E}"/>
              </a:ext>
            </a:extLst>
          </p:cNvPr>
          <p:cNvSpPr txBox="1"/>
          <p:nvPr/>
        </p:nvSpPr>
        <p:spPr>
          <a:xfrm>
            <a:off x="988940" y="5926034"/>
            <a:ext cx="1414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>
                <a:latin typeface="+mj-lt"/>
              </a:rPr>
              <a:t>Glacial</a:t>
            </a:r>
            <a:r>
              <a:rPr lang="nl-NL" dirty="0">
                <a:latin typeface="+mj-lt"/>
              </a:rPr>
              <a:t> </a:t>
            </a:r>
            <a:r>
              <a:rPr lang="nl-NL" dirty="0" err="1">
                <a:latin typeface="+mj-lt"/>
              </a:rPr>
              <a:t>Melt</a:t>
            </a:r>
            <a:endParaRPr lang="nl-NL" dirty="0">
              <a:latin typeface="+mj-lt"/>
            </a:endParaRPr>
          </a:p>
        </p:txBody>
      </p:sp>
      <p:sp>
        <p:nvSpPr>
          <p:cNvPr id="32" name="Pijl: omlaag 31">
            <a:extLst>
              <a:ext uri="{FF2B5EF4-FFF2-40B4-BE49-F238E27FC236}">
                <a16:creationId xmlns:a16="http://schemas.microsoft.com/office/drawing/2014/main" id="{5172773F-9D4E-6480-CB47-BF50294BC0E1}"/>
              </a:ext>
            </a:extLst>
          </p:cNvPr>
          <p:cNvSpPr/>
          <p:nvPr/>
        </p:nvSpPr>
        <p:spPr>
          <a:xfrm>
            <a:off x="1392185" y="5262186"/>
            <a:ext cx="433345" cy="646331"/>
          </a:xfrm>
          <a:prstGeom prst="down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atin typeface="+mj-lt"/>
            </a:endParaRPr>
          </a:p>
        </p:txBody>
      </p:sp>
      <p:sp>
        <p:nvSpPr>
          <p:cNvPr id="33" name="Tekstvak 32">
            <a:extLst>
              <a:ext uri="{FF2B5EF4-FFF2-40B4-BE49-F238E27FC236}">
                <a16:creationId xmlns:a16="http://schemas.microsoft.com/office/drawing/2014/main" id="{774C5A46-E993-42DE-668A-2042644A0ED5}"/>
              </a:ext>
            </a:extLst>
          </p:cNvPr>
          <p:cNvSpPr txBox="1"/>
          <p:nvPr/>
        </p:nvSpPr>
        <p:spPr>
          <a:xfrm>
            <a:off x="476855" y="983302"/>
            <a:ext cx="2995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>
                <a:latin typeface="+mj-lt"/>
              </a:rPr>
              <a:t>Tropical</a:t>
            </a:r>
            <a:r>
              <a:rPr lang="nl-NL" dirty="0">
                <a:latin typeface="+mj-lt"/>
              </a:rPr>
              <a:t> </a:t>
            </a:r>
            <a:r>
              <a:rPr lang="nl-NL" dirty="0" err="1">
                <a:latin typeface="+mj-lt"/>
              </a:rPr>
              <a:t>variability</a:t>
            </a:r>
            <a:r>
              <a:rPr lang="nl-NL" dirty="0">
                <a:latin typeface="+mj-lt"/>
              </a:rPr>
              <a:t> (IPO)</a:t>
            </a:r>
          </a:p>
        </p:txBody>
      </p:sp>
      <p:sp>
        <p:nvSpPr>
          <p:cNvPr id="34" name="Pijl: omlaag 33">
            <a:extLst>
              <a:ext uri="{FF2B5EF4-FFF2-40B4-BE49-F238E27FC236}">
                <a16:creationId xmlns:a16="http://schemas.microsoft.com/office/drawing/2014/main" id="{A21DDE9F-8C87-E4B1-10EB-BB07C98B120F}"/>
              </a:ext>
            </a:extLst>
          </p:cNvPr>
          <p:cNvSpPr/>
          <p:nvPr/>
        </p:nvSpPr>
        <p:spPr>
          <a:xfrm>
            <a:off x="1392184" y="3972769"/>
            <a:ext cx="433345" cy="646331"/>
          </a:xfrm>
          <a:prstGeom prst="down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atin typeface="+mj-lt"/>
            </a:endParaRPr>
          </a:p>
        </p:txBody>
      </p:sp>
      <p:sp>
        <p:nvSpPr>
          <p:cNvPr id="35" name="Pijl: omlaag 34">
            <a:extLst>
              <a:ext uri="{FF2B5EF4-FFF2-40B4-BE49-F238E27FC236}">
                <a16:creationId xmlns:a16="http://schemas.microsoft.com/office/drawing/2014/main" id="{D7DE1ED7-A888-B031-0DF9-0387AE605CEA}"/>
              </a:ext>
            </a:extLst>
          </p:cNvPr>
          <p:cNvSpPr/>
          <p:nvPr/>
        </p:nvSpPr>
        <p:spPr>
          <a:xfrm>
            <a:off x="1392183" y="2868558"/>
            <a:ext cx="433345" cy="646331"/>
          </a:xfrm>
          <a:prstGeom prst="down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atin typeface="+mj-lt"/>
            </a:endParaRPr>
          </a:p>
        </p:txBody>
      </p:sp>
      <p:sp>
        <p:nvSpPr>
          <p:cNvPr id="36" name="Pijl: omlaag 35">
            <a:extLst>
              <a:ext uri="{FF2B5EF4-FFF2-40B4-BE49-F238E27FC236}">
                <a16:creationId xmlns:a16="http://schemas.microsoft.com/office/drawing/2014/main" id="{FEB78678-1BD9-1CD1-A4D8-F1444D6408FE}"/>
              </a:ext>
            </a:extLst>
          </p:cNvPr>
          <p:cNvSpPr/>
          <p:nvPr/>
        </p:nvSpPr>
        <p:spPr>
          <a:xfrm>
            <a:off x="1417652" y="1491133"/>
            <a:ext cx="433345" cy="646331"/>
          </a:xfrm>
          <a:prstGeom prst="down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atin typeface="+mj-lt"/>
            </a:endParaRPr>
          </a:p>
        </p:txBody>
      </p:sp>
      <p:sp>
        <p:nvSpPr>
          <p:cNvPr id="17" name="Rechthoek 16">
            <a:extLst>
              <a:ext uri="{FF2B5EF4-FFF2-40B4-BE49-F238E27FC236}">
                <a16:creationId xmlns:a16="http://schemas.microsoft.com/office/drawing/2014/main" id="{19C72F81-9F33-0168-50BD-1ABAB0C65977}"/>
              </a:ext>
            </a:extLst>
          </p:cNvPr>
          <p:cNvSpPr/>
          <p:nvPr/>
        </p:nvSpPr>
        <p:spPr>
          <a:xfrm>
            <a:off x="243111" y="949482"/>
            <a:ext cx="2913746" cy="1688373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294566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38F6C52C-125D-3B4A-779B-205CC0E200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1989"/>
            <a:ext cx="8090316" cy="3988005"/>
          </a:xfrm>
          <a:prstGeom prst="rect">
            <a:avLst/>
          </a:prstGeom>
        </p:spPr>
      </p:pic>
      <p:sp>
        <p:nvSpPr>
          <p:cNvPr id="4" name="Tekstvak 3">
            <a:extLst>
              <a:ext uri="{FF2B5EF4-FFF2-40B4-BE49-F238E27FC236}">
                <a16:creationId xmlns:a16="http://schemas.microsoft.com/office/drawing/2014/main" id="{B25634AE-F82A-C3F3-6AA2-6DF15FC8F753}"/>
              </a:ext>
            </a:extLst>
          </p:cNvPr>
          <p:cNvSpPr txBox="1"/>
          <p:nvPr/>
        </p:nvSpPr>
        <p:spPr>
          <a:xfrm>
            <a:off x="299357" y="4171494"/>
            <a:ext cx="220980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nl-NL" dirty="0"/>
              <a:t>Smith et al., 2017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F834B7E-C9EC-EB2C-9F97-886D03E49B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6605" y="3690257"/>
            <a:ext cx="6615395" cy="3167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vaal 5">
            <a:extLst>
              <a:ext uri="{FF2B5EF4-FFF2-40B4-BE49-F238E27FC236}">
                <a16:creationId xmlns:a16="http://schemas.microsoft.com/office/drawing/2014/main" id="{572DBACC-4DCB-9C02-07F3-1618E3B97FC8}"/>
              </a:ext>
            </a:extLst>
          </p:cNvPr>
          <p:cNvSpPr/>
          <p:nvPr/>
        </p:nvSpPr>
        <p:spPr>
          <a:xfrm>
            <a:off x="7707085" y="3608849"/>
            <a:ext cx="1156116" cy="292716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noFill/>
            </a:endParaRPr>
          </a:p>
        </p:txBody>
      </p:sp>
      <p:sp>
        <p:nvSpPr>
          <p:cNvPr id="7" name="Titel 2">
            <a:extLst>
              <a:ext uri="{FF2B5EF4-FFF2-40B4-BE49-F238E27FC236}">
                <a16:creationId xmlns:a16="http://schemas.microsoft.com/office/drawing/2014/main" id="{94F6B173-D808-7F86-7867-83E5EE44F776}"/>
              </a:ext>
            </a:extLst>
          </p:cNvPr>
          <p:cNvSpPr txBox="1">
            <a:spLocks/>
          </p:cNvSpPr>
          <p:nvPr/>
        </p:nvSpPr>
        <p:spPr>
          <a:xfrm>
            <a:off x="446315" y="321989"/>
            <a:ext cx="3615819" cy="1080000"/>
          </a:xfrm>
          <a:prstGeom prst="rect">
            <a:avLst/>
          </a:prstGeom>
        </p:spPr>
        <p:txBody>
          <a:bodyPr/>
          <a:lstStyle>
            <a:lvl1pPr algn="l" defTabSz="914126" rtl="0" eaLnBrk="1" latinLnBrk="0" hangingPunct="1">
              <a:spcBef>
                <a:spcPct val="0"/>
              </a:spcBef>
              <a:buNone/>
              <a:defRPr sz="2099" b="0" i="0" kern="1200">
                <a:solidFill>
                  <a:schemeClr val="tx1"/>
                </a:solidFill>
                <a:latin typeface="Merriweather Regular" panose="02060503050406030704" pitchFamily="18" charset="77"/>
                <a:ea typeface="+mj-ea"/>
                <a:cs typeface="+mj-cs"/>
              </a:defRPr>
            </a:lvl1pPr>
          </a:lstStyle>
          <a:p>
            <a:pPr lvl="0"/>
            <a:r>
              <a:rPr lang="nl-NL" sz="2300" b="1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Introduction</a:t>
            </a:r>
            <a:endParaRPr lang="nl-NL" sz="23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68933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kstvak 2">
            <a:extLst>
              <a:ext uri="{FF2B5EF4-FFF2-40B4-BE49-F238E27FC236}">
                <a16:creationId xmlns:a16="http://schemas.microsoft.com/office/drawing/2014/main" id="{A9860395-A6BB-CC49-D02A-6958BEFCD62E}"/>
              </a:ext>
            </a:extLst>
          </p:cNvPr>
          <p:cNvSpPr txBox="1"/>
          <p:nvPr/>
        </p:nvSpPr>
        <p:spPr>
          <a:xfrm>
            <a:off x="5434757" y="538085"/>
            <a:ext cx="6096000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2200" dirty="0">
                <a:latin typeface="+mj-lt"/>
              </a:rPr>
              <a:t>Limited </a:t>
            </a:r>
            <a:r>
              <a:rPr lang="nl-NL" sz="2200" dirty="0" err="1">
                <a:latin typeface="+mj-lt"/>
              </a:rPr>
              <a:t>observations</a:t>
            </a:r>
            <a:r>
              <a:rPr lang="nl-NL" sz="2200" dirty="0">
                <a:latin typeface="+mj-lt"/>
              </a:rPr>
              <a:t> </a:t>
            </a:r>
            <a:r>
              <a:rPr lang="nl-NL" sz="2200" dirty="0">
                <a:latin typeface="+mj-lt"/>
                <a:sym typeface="Wingdings" panose="05000000000000000000" pitchFamily="2" charset="2"/>
              </a:rPr>
              <a:t> Ensemble</a:t>
            </a:r>
            <a:endParaRPr lang="nl-NL" sz="22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2200" dirty="0" err="1">
                <a:latin typeface="+mj-lt"/>
              </a:rPr>
              <a:t>Naughten</a:t>
            </a:r>
            <a:r>
              <a:rPr lang="nl-NL" sz="2200" dirty="0">
                <a:latin typeface="+mj-lt"/>
              </a:rPr>
              <a:t> et al., 2022: analysis of trend. </a:t>
            </a:r>
            <a:br>
              <a:rPr lang="nl-NL" sz="2200" dirty="0">
                <a:latin typeface="+mj-lt"/>
              </a:rPr>
            </a:br>
            <a:endParaRPr lang="nl-NL" sz="22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2200" b="1" dirty="0">
                <a:solidFill>
                  <a:srgbClr val="0070C0"/>
                </a:solidFill>
                <a:latin typeface="+mj-lt"/>
              </a:rPr>
              <a:t>Does </a:t>
            </a:r>
            <a:r>
              <a:rPr lang="nl-NL" sz="2200" b="1" dirty="0" err="1">
                <a:solidFill>
                  <a:srgbClr val="0070C0"/>
                </a:solidFill>
                <a:latin typeface="+mj-lt"/>
              </a:rPr>
              <a:t>this</a:t>
            </a:r>
            <a:r>
              <a:rPr lang="nl-NL" sz="2200" b="1" dirty="0">
                <a:solidFill>
                  <a:srgbClr val="0070C0"/>
                </a:solidFill>
                <a:latin typeface="+mj-lt"/>
              </a:rPr>
              <a:t> </a:t>
            </a:r>
            <a:r>
              <a:rPr lang="nl-NL" sz="2200" b="1" dirty="0" err="1">
                <a:solidFill>
                  <a:srgbClr val="0070C0"/>
                </a:solidFill>
                <a:latin typeface="+mj-lt"/>
              </a:rPr>
              <a:t>also</a:t>
            </a:r>
            <a:r>
              <a:rPr lang="nl-NL" sz="2200" b="1" dirty="0">
                <a:solidFill>
                  <a:srgbClr val="0070C0"/>
                </a:solidFill>
                <a:latin typeface="+mj-lt"/>
              </a:rPr>
              <a:t> </a:t>
            </a:r>
            <a:r>
              <a:rPr lang="nl-NL" sz="2200" b="1" dirty="0" err="1">
                <a:solidFill>
                  <a:srgbClr val="0070C0"/>
                </a:solidFill>
                <a:latin typeface="+mj-lt"/>
              </a:rPr>
              <a:t>work</a:t>
            </a:r>
            <a:r>
              <a:rPr lang="nl-NL" sz="2200" b="1" dirty="0">
                <a:solidFill>
                  <a:srgbClr val="0070C0"/>
                </a:solidFill>
                <a:latin typeface="+mj-lt"/>
              </a:rPr>
              <a:t> </a:t>
            </a:r>
            <a:r>
              <a:rPr lang="nl-NL" sz="2200" b="1" dirty="0" err="1">
                <a:solidFill>
                  <a:srgbClr val="0070C0"/>
                </a:solidFill>
                <a:latin typeface="+mj-lt"/>
              </a:rPr>
              <a:t>for</a:t>
            </a:r>
            <a:r>
              <a:rPr lang="nl-NL" sz="2200" b="1" dirty="0">
                <a:solidFill>
                  <a:srgbClr val="0070C0"/>
                </a:solidFill>
                <a:latin typeface="+mj-lt"/>
              </a:rPr>
              <a:t> </a:t>
            </a:r>
            <a:r>
              <a:rPr lang="nl-NL" sz="2200" b="1" dirty="0" err="1">
                <a:solidFill>
                  <a:srgbClr val="0070C0"/>
                </a:solidFill>
                <a:latin typeface="+mj-lt"/>
              </a:rPr>
              <a:t>decadal</a:t>
            </a:r>
            <a:r>
              <a:rPr lang="nl-NL" sz="2200" b="1" dirty="0">
                <a:solidFill>
                  <a:srgbClr val="0070C0"/>
                </a:solidFill>
                <a:latin typeface="+mj-lt"/>
              </a:rPr>
              <a:t> </a:t>
            </a:r>
            <a:r>
              <a:rPr lang="nl-NL" sz="2200" b="1" dirty="0" err="1">
                <a:solidFill>
                  <a:srgbClr val="0070C0"/>
                </a:solidFill>
                <a:latin typeface="+mj-lt"/>
              </a:rPr>
              <a:t>variability</a:t>
            </a:r>
            <a:r>
              <a:rPr lang="nl-NL" sz="2200" b="1" dirty="0">
                <a:solidFill>
                  <a:srgbClr val="0070C0"/>
                </a:solidFill>
                <a:latin typeface="+mj-lt"/>
              </a:rPr>
              <a:t>?</a:t>
            </a:r>
            <a:br>
              <a:rPr lang="nl-NL" sz="2200" dirty="0">
                <a:latin typeface="+mn-lt"/>
              </a:rPr>
            </a:br>
            <a:endParaRPr lang="nl-NL" sz="2200" dirty="0"/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2A98487A-ADD0-1C3A-940C-D2349A2CB220}"/>
              </a:ext>
            </a:extLst>
          </p:cNvPr>
          <p:cNvSpPr txBox="1"/>
          <p:nvPr/>
        </p:nvSpPr>
        <p:spPr>
          <a:xfrm>
            <a:off x="475844" y="2226012"/>
            <a:ext cx="3109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>
                <a:latin typeface="+mj-lt"/>
              </a:rPr>
              <a:t>Zonal</a:t>
            </a:r>
            <a:r>
              <a:rPr lang="nl-NL" dirty="0">
                <a:latin typeface="+mj-lt"/>
              </a:rPr>
              <a:t> Wind Stress (</a:t>
            </a:r>
            <a:r>
              <a:rPr lang="nl-NL" dirty="0" err="1">
                <a:latin typeface="+mj-lt"/>
              </a:rPr>
              <a:t>and</a:t>
            </a:r>
            <a:r>
              <a:rPr lang="nl-NL" dirty="0">
                <a:latin typeface="+mj-lt"/>
              </a:rPr>
              <a:t> </a:t>
            </a:r>
            <a:r>
              <a:rPr lang="nl-NL" dirty="0" err="1">
                <a:latin typeface="+mj-lt"/>
              </a:rPr>
              <a:t>curl</a:t>
            </a:r>
            <a:r>
              <a:rPr lang="nl-NL" dirty="0">
                <a:latin typeface="+mj-lt"/>
              </a:rPr>
              <a:t>)</a:t>
            </a: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DAA406D4-ED4F-49ED-AF7C-E73A898D78F6}"/>
              </a:ext>
            </a:extLst>
          </p:cNvPr>
          <p:cNvSpPr txBox="1"/>
          <p:nvPr/>
        </p:nvSpPr>
        <p:spPr>
          <a:xfrm>
            <a:off x="444311" y="3514889"/>
            <a:ext cx="25868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>
                <a:latin typeface="+mj-lt"/>
              </a:rPr>
              <a:t>Shelf</a:t>
            </a:r>
            <a:r>
              <a:rPr lang="nl-NL" dirty="0">
                <a:latin typeface="+mj-lt"/>
              </a:rPr>
              <a:t> Break </a:t>
            </a:r>
            <a:r>
              <a:rPr lang="nl-NL" dirty="0" err="1">
                <a:latin typeface="+mj-lt"/>
              </a:rPr>
              <a:t>Undercurrent</a:t>
            </a:r>
            <a:endParaRPr lang="nl-NL" dirty="0">
              <a:latin typeface="+mj-lt"/>
            </a:endParaRP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E32D508D-FCFE-512D-3636-D31A76060C6D}"/>
              </a:ext>
            </a:extLst>
          </p:cNvPr>
          <p:cNvSpPr txBox="1"/>
          <p:nvPr/>
        </p:nvSpPr>
        <p:spPr>
          <a:xfrm>
            <a:off x="475844" y="4715757"/>
            <a:ext cx="2523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latin typeface="+mj-lt"/>
              </a:rPr>
              <a:t>Heat </a:t>
            </a:r>
            <a:r>
              <a:rPr lang="nl-NL" dirty="0" err="1">
                <a:latin typeface="+mj-lt"/>
              </a:rPr>
              <a:t>Advection</a:t>
            </a:r>
            <a:r>
              <a:rPr lang="nl-NL" dirty="0">
                <a:latin typeface="+mj-lt"/>
              </a:rPr>
              <a:t> on </a:t>
            </a:r>
            <a:r>
              <a:rPr lang="nl-NL" dirty="0" err="1">
                <a:latin typeface="+mj-lt"/>
              </a:rPr>
              <a:t>Shelf</a:t>
            </a:r>
            <a:endParaRPr lang="nl-NL" dirty="0">
              <a:latin typeface="+mj-lt"/>
            </a:endParaRP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CC97A754-A8E6-B5E1-1CB9-DB1ED8A4FBDB}"/>
              </a:ext>
            </a:extLst>
          </p:cNvPr>
          <p:cNvSpPr txBox="1"/>
          <p:nvPr/>
        </p:nvSpPr>
        <p:spPr>
          <a:xfrm>
            <a:off x="988940" y="5926034"/>
            <a:ext cx="1414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>
                <a:latin typeface="+mj-lt"/>
              </a:rPr>
              <a:t>Glacial</a:t>
            </a:r>
            <a:r>
              <a:rPr lang="nl-NL" dirty="0">
                <a:latin typeface="+mj-lt"/>
              </a:rPr>
              <a:t> </a:t>
            </a:r>
            <a:r>
              <a:rPr lang="nl-NL" dirty="0" err="1">
                <a:latin typeface="+mj-lt"/>
              </a:rPr>
              <a:t>Melt</a:t>
            </a:r>
            <a:endParaRPr lang="nl-NL" dirty="0">
              <a:latin typeface="+mj-lt"/>
            </a:endParaRPr>
          </a:p>
        </p:txBody>
      </p:sp>
      <p:sp>
        <p:nvSpPr>
          <p:cNvPr id="8" name="Pijl: omlaag 7">
            <a:extLst>
              <a:ext uri="{FF2B5EF4-FFF2-40B4-BE49-F238E27FC236}">
                <a16:creationId xmlns:a16="http://schemas.microsoft.com/office/drawing/2014/main" id="{E8D39665-3AC8-6474-B223-DEED41246E07}"/>
              </a:ext>
            </a:extLst>
          </p:cNvPr>
          <p:cNvSpPr/>
          <p:nvPr/>
        </p:nvSpPr>
        <p:spPr>
          <a:xfrm>
            <a:off x="1392185" y="5262186"/>
            <a:ext cx="433345" cy="646331"/>
          </a:xfrm>
          <a:prstGeom prst="down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atin typeface="+mj-lt"/>
            </a:endParaRPr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FE4D209A-FF3A-B102-77C4-50BCF4B3F864}"/>
              </a:ext>
            </a:extLst>
          </p:cNvPr>
          <p:cNvSpPr txBox="1"/>
          <p:nvPr/>
        </p:nvSpPr>
        <p:spPr>
          <a:xfrm>
            <a:off x="476855" y="983302"/>
            <a:ext cx="2995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>
                <a:latin typeface="+mj-lt"/>
              </a:rPr>
              <a:t>Tropical</a:t>
            </a:r>
            <a:r>
              <a:rPr lang="nl-NL" dirty="0">
                <a:latin typeface="+mj-lt"/>
              </a:rPr>
              <a:t> </a:t>
            </a:r>
            <a:r>
              <a:rPr lang="nl-NL" dirty="0" err="1">
                <a:latin typeface="+mj-lt"/>
              </a:rPr>
              <a:t>variability</a:t>
            </a:r>
            <a:r>
              <a:rPr lang="nl-NL" dirty="0">
                <a:latin typeface="+mj-lt"/>
              </a:rPr>
              <a:t> (IPO)</a:t>
            </a:r>
          </a:p>
        </p:txBody>
      </p:sp>
      <p:sp>
        <p:nvSpPr>
          <p:cNvPr id="10" name="Pijl: omlaag 9">
            <a:extLst>
              <a:ext uri="{FF2B5EF4-FFF2-40B4-BE49-F238E27FC236}">
                <a16:creationId xmlns:a16="http://schemas.microsoft.com/office/drawing/2014/main" id="{0A687B89-3BE1-5EB1-B635-ACF376295AE0}"/>
              </a:ext>
            </a:extLst>
          </p:cNvPr>
          <p:cNvSpPr/>
          <p:nvPr/>
        </p:nvSpPr>
        <p:spPr>
          <a:xfrm>
            <a:off x="1392184" y="3972769"/>
            <a:ext cx="433345" cy="646331"/>
          </a:xfrm>
          <a:prstGeom prst="down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atin typeface="+mj-lt"/>
            </a:endParaRPr>
          </a:p>
        </p:txBody>
      </p:sp>
      <p:sp>
        <p:nvSpPr>
          <p:cNvPr id="11" name="Pijl: omlaag 10">
            <a:extLst>
              <a:ext uri="{FF2B5EF4-FFF2-40B4-BE49-F238E27FC236}">
                <a16:creationId xmlns:a16="http://schemas.microsoft.com/office/drawing/2014/main" id="{EE1731B8-E691-CA70-D4C2-74E0CA7B1A27}"/>
              </a:ext>
            </a:extLst>
          </p:cNvPr>
          <p:cNvSpPr/>
          <p:nvPr/>
        </p:nvSpPr>
        <p:spPr>
          <a:xfrm>
            <a:off x="1392183" y="2868558"/>
            <a:ext cx="433345" cy="646331"/>
          </a:xfrm>
          <a:prstGeom prst="down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atin typeface="+mj-lt"/>
            </a:endParaRPr>
          </a:p>
        </p:txBody>
      </p:sp>
      <p:sp>
        <p:nvSpPr>
          <p:cNvPr id="12" name="Pijl: omlaag 11">
            <a:extLst>
              <a:ext uri="{FF2B5EF4-FFF2-40B4-BE49-F238E27FC236}">
                <a16:creationId xmlns:a16="http://schemas.microsoft.com/office/drawing/2014/main" id="{BF515150-AB29-7CB7-F0EF-4AD3911D32EA}"/>
              </a:ext>
            </a:extLst>
          </p:cNvPr>
          <p:cNvSpPr/>
          <p:nvPr/>
        </p:nvSpPr>
        <p:spPr>
          <a:xfrm>
            <a:off x="1417652" y="1491133"/>
            <a:ext cx="433345" cy="646331"/>
          </a:xfrm>
          <a:prstGeom prst="down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atin typeface="+mj-lt"/>
            </a:endParaRPr>
          </a:p>
        </p:txBody>
      </p:sp>
      <p:pic>
        <p:nvPicPr>
          <p:cNvPr id="13" name="Afbeelding 12">
            <a:extLst>
              <a:ext uri="{FF2B5EF4-FFF2-40B4-BE49-F238E27FC236}">
                <a16:creationId xmlns:a16="http://schemas.microsoft.com/office/drawing/2014/main" id="{8779E748-8BC0-BE58-2FED-896F517420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31710" r="10714" b="24921"/>
          <a:stretch/>
        </p:blipFill>
        <p:spPr>
          <a:xfrm>
            <a:off x="5320035" y="2410678"/>
            <a:ext cx="6325443" cy="3927908"/>
          </a:xfrm>
          <a:prstGeom prst="rect">
            <a:avLst/>
          </a:prstGeom>
        </p:spPr>
      </p:pic>
      <p:sp>
        <p:nvSpPr>
          <p:cNvPr id="14" name="Tekstvak 13">
            <a:extLst>
              <a:ext uri="{FF2B5EF4-FFF2-40B4-BE49-F238E27FC236}">
                <a16:creationId xmlns:a16="http://schemas.microsoft.com/office/drawing/2014/main" id="{4C49B0BD-C56E-3D79-C741-2D29F4CD0F53}"/>
              </a:ext>
            </a:extLst>
          </p:cNvPr>
          <p:cNvSpPr txBox="1"/>
          <p:nvPr/>
        </p:nvSpPr>
        <p:spPr>
          <a:xfrm>
            <a:off x="9339942" y="6454531"/>
            <a:ext cx="2547257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nl-NL" dirty="0"/>
              <a:t>Source: Jenkins et al, 2016</a:t>
            </a:r>
          </a:p>
        </p:txBody>
      </p:sp>
      <p:sp>
        <p:nvSpPr>
          <p:cNvPr id="15" name="Titel 2">
            <a:extLst>
              <a:ext uri="{FF2B5EF4-FFF2-40B4-BE49-F238E27FC236}">
                <a16:creationId xmlns:a16="http://schemas.microsoft.com/office/drawing/2014/main" id="{77B870B6-C37D-E71F-4AED-83F376BE7EC6}"/>
              </a:ext>
            </a:extLst>
          </p:cNvPr>
          <p:cNvSpPr txBox="1">
            <a:spLocks/>
          </p:cNvSpPr>
          <p:nvPr/>
        </p:nvSpPr>
        <p:spPr>
          <a:xfrm>
            <a:off x="444311" y="304872"/>
            <a:ext cx="3615819" cy="1080000"/>
          </a:xfrm>
          <a:prstGeom prst="rect">
            <a:avLst/>
          </a:prstGeom>
        </p:spPr>
        <p:txBody>
          <a:bodyPr/>
          <a:lstStyle>
            <a:lvl1pPr algn="l" defTabSz="914126" rtl="0" eaLnBrk="1" latinLnBrk="0" hangingPunct="1">
              <a:spcBef>
                <a:spcPct val="0"/>
              </a:spcBef>
              <a:buNone/>
              <a:defRPr sz="2099" b="0" i="0" kern="1200">
                <a:solidFill>
                  <a:schemeClr val="tx1"/>
                </a:solidFill>
                <a:latin typeface="Merriweather Regular" panose="02060503050406030704" pitchFamily="18" charset="77"/>
                <a:ea typeface="+mj-ea"/>
                <a:cs typeface="+mj-cs"/>
              </a:defRPr>
            </a:lvl1pPr>
          </a:lstStyle>
          <a:p>
            <a:pPr lvl="0"/>
            <a:r>
              <a:rPr lang="nl-NL" sz="2300" b="1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Introduction</a:t>
            </a:r>
            <a:endParaRPr lang="nl-NL" sz="23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6" name="Rechthoek 15">
            <a:extLst>
              <a:ext uri="{FF2B5EF4-FFF2-40B4-BE49-F238E27FC236}">
                <a16:creationId xmlns:a16="http://schemas.microsoft.com/office/drawing/2014/main" id="{50486C93-BFFA-D2B1-792C-A77FD2C7EB05}"/>
              </a:ext>
            </a:extLst>
          </p:cNvPr>
          <p:cNvSpPr/>
          <p:nvPr/>
        </p:nvSpPr>
        <p:spPr>
          <a:xfrm>
            <a:off x="243111" y="949482"/>
            <a:ext cx="2913746" cy="5505049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7304323"/>
      </p:ext>
    </p:extLst>
  </p:cSld>
  <p:clrMapOvr>
    <a:masterClrMapping/>
  </p:clrMapOvr>
</p:sld>
</file>

<file path=ppt/theme/theme1.xml><?xml version="1.0" encoding="utf-8"?>
<a:theme xmlns:a="http://schemas.openxmlformats.org/drawingml/2006/main" name="Utrecht University">
  <a:themeElements>
    <a:clrScheme name="Utrecht University">
      <a:dk1>
        <a:srgbClr val="000000"/>
      </a:dk1>
      <a:lt1>
        <a:srgbClr val="FFFFFF"/>
      </a:lt1>
      <a:dk2>
        <a:srgbClr val="C00935"/>
      </a:dk2>
      <a:lt2>
        <a:srgbClr val="D9D9D9"/>
      </a:lt2>
      <a:accent1>
        <a:srgbClr val="FFCD00"/>
      </a:accent1>
      <a:accent2>
        <a:srgbClr val="DD9562"/>
      </a:accent2>
      <a:accent3>
        <a:srgbClr val="911D56"/>
      </a:accent3>
      <a:accent4>
        <a:srgbClr val="63A593"/>
      </a:accent4>
      <a:accent5>
        <a:srgbClr val="161D41"/>
      </a:accent5>
      <a:accent6>
        <a:srgbClr val="6686C3"/>
      </a:accent6>
      <a:hlink>
        <a:srgbClr val="52287F"/>
      </a:hlink>
      <a:folHlink>
        <a:srgbClr val="623E2B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>
          <a:defRPr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e11" id="{922CF800-1864-A146-8406-D723247B2F6A}" vid="{9B1D9458-2A1C-0B48-BBE6-B0E92988285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uu_powerpoint_template_EN_2021</Template>
  <TotalTime>3999</TotalTime>
  <Words>1706</Words>
  <Application>Microsoft Office PowerPoint</Application>
  <PresentationFormat>Breedbeeld</PresentationFormat>
  <Paragraphs>204</Paragraphs>
  <Slides>48</Slides>
  <Notes>0</Notes>
  <HiddenSlides>0</HiddenSlides>
  <MMClips>0</MMClips>
  <ScaleCrop>false</ScaleCrop>
  <HeadingPairs>
    <vt:vector size="8" baseType="variant">
      <vt:variant>
        <vt:lpstr>Gebruikte lettertypen</vt:lpstr>
      </vt:variant>
      <vt:variant>
        <vt:i4>8</vt:i4>
      </vt:variant>
      <vt:variant>
        <vt:lpstr>Thema</vt:lpstr>
      </vt:variant>
      <vt:variant>
        <vt:i4>1</vt:i4>
      </vt:variant>
      <vt:variant>
        <vt:lpstr>Ingesloten OLE-bronprogramma's</vt:lpstr>
      </vt:variant>
      <vt:variant>
        <vt:i4>1</vt:i4>
      </vt:variant>
      <vt:variant>
        <vt:lpstr>Diatitels</vt:lpstr>
      </vt:variant>
      <vt:variant>
        <vt:i4>48</vt:i4>
      </vt:variant>
    </vt:vector>
  </HeadingPairs>
  <TitlesOfParts>
    <vt:vector size="58" baseType="lpstr">
      <vt:lpstr>Arial</vt:lpstr>
      <vt:lpstr>Calibri</vt:lpstr>
      <vt:lpstr>Calibri Light</vt:lpstr>
      <vt:lpstr>Merriweather Light</vt:lpstr>
      <vt:lpstr>Merriweather Regular</vt:lpstr>
      <vt:lpstr>Open Sans</vt:lpstr>
      <vt:lpstr>Open Sans Light</vt:lpstr>
      <vt:lpstr>Verdana</vt:lpstr>
      <vt:lpstr>Utrecht University</vt:lpstr>
      <vt:lpstr>Bitmapafbeelding</vt:lpstr>
      <vt:lpstr>Oceanic and atmospheric controls  on decadal melt variability  around the Amundsen Sea</vt:lpstr>
      <vt:lpstr>Content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Method</vt:lpstr>
      <vt:lpstr>Method: Main tool Correlation maps</vt:lpstr>
      <vt:lpstr>Proposed Mechanism</vt:lpstr>
      <vt:lpstr>Results: oceanic patterns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Proposed Mechanism</vt:lpstr>
      <vt:lpstr>PowerPoint-presentatie</vt:lpstr>
      <vt:lpstr>PowerPoint-presentatie</vt:lpstr>
      <vt:lpstr>Results: forcing</vt:lpstr>
      <vt:lpstr>Results: forcing</vt:lpstr>
      <vt:lpstr>Results: forcing</vt:lpstr>
      <vt:lpstr>Results: forcing</vt:lpstr>
      <vt:lpstr>PowerPoint-presentatie</vt:lpstr>
      <vt:lpstr>PowerPoint-presentatie</vt:lpstr>
      <vt:lpstr>PowerPoint-presentatie</vt:lpstr>
      <vt:lpstr>PowerPoint-presentatie</vt:lpstr>
      <vt:lpstr>Possible reasons for a weak 1940s response</vt:lpstr>
      <vt:lpstr>PowerPoint-presentatie</vt:lpstr>
      <vt:lpstr>PowerPoint-presentatie</vt:lpstr>
      <vt:lpstr>PowerPoint-presentatie</vt:lpstr>
      <vt:lpstr>Possible reasons for a weak 1940s response</vt:lpstr>
      <vt:lpstr>PowerPoint-presentatie</vt:lpstr>
      <vt:lpstr>Possible reasons for a weak 1940s response</vt:lpstr>
      <vt:lpstr>PowerPoint-presentatie</vt:lpstr>
      <vt:lpstr>PowerPoint-presentatie</vt:lpstr>
      <vt:lpstr>PowerPoint-presentatie</vt:lpstr>
      <vt:lpstr>Conclusions</vt:lpstr>
      <vt:lpstr>Outlook</vt:lpstr>
      <vt:lpstr>References</vt:lpstr>
      <vt:lpstr>Question?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Oceanic and atmospheric controls  on decadal melt variability  around the Amundsen Sea</dc:title>
  <dc:creator>Janzing, G.W. (Joren)</dc:creator>
  <cp:lastModifiedBy>Janzing, G.W. (Joren)</cp:lastModifiedBy>
  <cp:revision>38</cp:revision>
  <dcterms:created xsi:type="dcterms:W3CDTF">2022-06-13T10:36:32Z</dcterms:created>
  <dcterms:modified xsi:type="dcterms:W3CDTF">2022-08-10T22:17:16Z</dcterms:modified>
</cp:coreProperties>
</file>